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Economica"/>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34617552-F649-4BEB-B902-CC95D377C554}">
  <a:tblStyle styleId="{34617552-F649-4BEB-B902-CC95D377C55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conomica-italic.fntdata"/><Relationship Id="rId22" Type="http://schemas.openxmlformats.org/officeDocument/2006/relationships/font" Target="fonts/OpenSans-regular.fntdata"/><Relationship Id="rId21" Type="http://schemas.openxmlformats.org/officeDocument/2006/relationships/font" Target="fonts/Economica-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Economica-bold.fntdata"/><Relationship Id="rId18" Type="http://schemas.openxmlformats.org/officeDocument/2006/relationships/font" Target="fonts/Economica-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0" name="Shape 6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Shape 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 name="Shape 6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Shape 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Shape 7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Shape 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4" name="Shape 8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nSpc>
                <a:spcPct val="115000"/>
              </a:lnSpc>
              <a:spcBef>
                <a:spcPts val="0"/>
              </a:spcBef>
              <a:spcAft>
                <a:spcPts val="1600"/>
              </a:spcAft>
              <a:buClr>
                <a:schemeClr val="dk1"/>
              </a:buClr>
              <a:buSzPts val="1100"/>
              <a:buFont typeface="Arial"/>
              <a:buNone/>
            </a:pPr>
            <a:r>
              <a:rPr lang="en" sz="1800">
                <a:solidFill>
                  <a:schemeClr val="dk2"/>
                </a:solidFill>
              </a:rPr>
              <a:t>Lactate is metabolized in liver to bicarbonate much faster than the rate of infusion</a:t>
            </a:r>
            <a:br>
              <a:rPr lang="en" sz="1800">
                <a:solidFill>
                  <a:schemeClr val="dk2"/>
                </a:solidFill>
              </a:rPr>
            </a:br>
            <a:r>
              <a:rPr lang="en" sz="1800">
                <a:solidFill>
                  <a:schemeClr val="dk2"/>
                </a:solidFill>
              </a:rPr>
              <a:t>In patients with severe liver disease, Ringer’s Acetate can be used instead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p:nvPr/>
        </p:nvSpPr>
        <p:spPr>
          <a:xfrm>
            <a:off x="2744013" y="756700"/>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Shape 11"/>
          <p:cNvSpPr/>
          <p:nvPr/>
        </p:nvSpPr>
        <p:spPr>
          <a:xfrm rot="10800000">
            <a:off x="5318350" y="3266725"/>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Shape 12"/>
          <p:cNvSpPr txBox="1"/>
          <p:nvPr>
            <p:ph type="ctrTitle"/>
          </p:nvPr>
        </p:nvSpPr>
        <p:spPr>
          <a:xfrm>
            <a:off x="3044700" y="1444255"/>
            <a:ext cx="3054600" cy="1537200"/>
          </a:xfrm>
          <a:prstGeom prst="rect">
            <a:avLst/>
          </a:prstGeom>
        </p:spPr>
        <p:txBody>
          <a:bodyPr anchorCtr="0" anchor="b" bIns="91425" lIns="91425" spcFirstLastPara="1" rIns="91425" wrap="square" tIns="91425"/>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Shape 13"/>
          <p:cNvSpPr txBox="1"/>
          <p:nvPr>
            <p:ph idx="1" type="subTitle"/>
          </p:nvPr>
        </p:nvSpPr>
        <p:spPr>
          <a:xfrm>
            <a:off x="3044700" y="3116580"/>
            <a:ext cx="3054600" cy="7014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Shape 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5" name="Shape 15"/>
        <p:cNvGrpSpPr/>
        <p:nvPr/>
      </p:nvGrpSpPr>
      <p:grpSpPr>
        <a:xfrm>
          <a:off x="0" y="0"/>
          <a:ext cx="0" cy="0"/>
          <a:chOff x="0" y="0"/>
          <a:chExt cx="0" cy="0"/>
        </a:xfrm>
      </p:grpSpPr>
      <p:sp>
        <p:nvSpPr>
          <p:cNvPr id="16" name="Shape 16"/>
          <p:cNvSpPr/>
          <p:nvPr/>
        </p:nvSpPr>
        <p:spPr>
          <a:xfrm flipH="1">
            <a:off x="7595938" y="460225"/>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Shape 17"/>
          <p:cNvSpPr/>
          <p:nvPr/>
        </p:nvSpPr>
        <p:spPr>
          <a:xfrm flipH="1" rot="10800000">
            <a:off x="466425" y="3558325"/>
            <a:ext cx="1081625" cy="1124950"/>
          </a:xfrm>
          <a:custGeom>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Shape 18"/>
          <p:cNvSpPr txBox="1"/>
          <p:nvPr>
            <p:ph type="title"/>
          </p:nvPr>
        </p:nvSpPr>
        <p:spPr>
          <a:xfrm>
            <a:off x="773700" y="1806450"/>
            <a:ext cx="7596600" cy="1530600"/>
          </a:xfrm>
          <a:prstGeom prst="rect">
            <a:avLst/>
          </a:prstGeom>
        </p:spPr>
        <p:txBody>
          <a:bodyPr anchorCtr="0" anchor="ctr" bIns="91425" lIns="91425" spcFirstLastPara="1" rIns="91425" wrap="square" tIns="91425"/>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2" name="Shape 22"/>
          <p:cNvSpPr txBox="1"/>
          <p:nvPr>
            <p:ph type="title"/>
          </p:nvPr>
        </p:nvSpPr>
        <p:spPr>
          <a:xfrm>
            <a:off x="311700" y="315925"/>
            <a:ext cx="8520600" cy="831300"/>
          </a:xfrm>
          <a:prstGeom prst="rect">
            <a:avLst/>
          </a:prstGeom>
        </p:spPr>
        <p:txBody>
          <a:bodyPr anchorCtr="0" anchor="b" bIns="91425" lIns="91425" spcFirstLastPara="1" rIns="91425" wrap="square" tIns="91425"/>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Shape 23"/>
          <p:cNvSpPr txBox="1"/>
          <p:nvPr>
            <p:ph idx="1" type="body"/>
          </p:nvPr>
        </p:nvSpPr>
        <p:spPr>
          <a:xfrm>
            <a:off x="311700" y="1225225"/>
            <a:ext cx="8520600" cy="33540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sp>
        <p:nvSpPr>
          <p:cNvPr id="26" name="Shape 26"/>
          <p:cNvSpPr txBox="1"/>
          <p:nvPr>
            <p:ph type="title"/>
          </p:nvPr>
        </p:nvSpPr>
        <p:spPr>
          <a:xfrm>
            <a:off x="311700" y="315925"/>
            <a:ext cx="8520600" cy="831300"/>
          </a:xfrm>
          <a:prstGeom prst="rect">
            <a:avLst/>
          </a:prstGeom>
        </p:spPr>
        <p:txBody>
          <a:bodyPr anchorCtr="0" anchor="b" bIns="91425" lIns="91425" spcFirstLastPara="1" rIns="91425" wrap="square" tIns="91425"/>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Shape 27"/>
          <p:cNvSpPr txBox="1"/>
          <p:nvPr>
            <p:ph idx="1" type="body"/>
          </p:nvPr>
        </p:nvSpPr>
        <p:spPr>
          <a:xfrm>
            <a:off x="311700" y="1225225"/>
            <a:ext cx="3999900" cy="33540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Shape 28"/>
          <p:cNvSpPr txBox="1"/>
          <p:nvPr>
            <p:ph idx="2" type="body"/>
          </p:nvPr>
        </p:nvSpPr>
        <p:spPr>
          <a:xfrm>
            <a:off x="4832400" y="1225225"/>
            <a:ext cx="3999900" cy="33540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Shape 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0" name="Shape 30"/>
        <p:cNvGrpSpPr/>
        <p:nvPr/>
      </p:nvGrpSpPr>
      <p:grpSpPr>
        <a:xfrm>
          <a:off x="0" y="0"/>
          <a:ext cx="0" cy="0"/>
          <a:chOff x="0" y="0"/>
          <a:chExt cx="0" cy="0"/>
        </a:xfrm>
      </p:grpSpPr>
      <p:sp>
        <p:nvSpPr>
          <p:cNvPr id="31" name="Shape 31"/>
          <p:cNvSpPr txBox="1"/>
          <p:nvPr>
            <p:ph type="title"/>
          </p:nvPr>
        </p:nvSpPr>
        <p:spPr>
          <a:xfrm>
            <a:off x="311700" y="315925"/>
            <a:ext cx="8520600" cy="831300"/>
          </a:xfrm>
          <a:prstGeom prst="rect">
            <a:avLst/>
          </a:prstGeom>
        </p:spPr>
        <p:txBody>
          <a:bodyPr anchorCtr="0" anchor="b" bIns="91425" lIns="91425" spcFirstLastPara="1" rIns="91425" wrap="square" tIns="91425"/>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Shape 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3" name="Shape 33"/>
        <p:cNvGrpSpPr/>
        <p:nvPr/>
      </p:nvGrpSpPr>
      <p:grpSpPr>
        <a:xfrm>
          <a:off x="0" y="0"/>
          <a:ext cx="0" cy="0"/>
          <a:chOff x="0" y="0"/>
          <a:chExt cx="0" cy="0"/>
        </a:xfrm>
      </p:grpSpPr>
      <p:sp>
        <p:nvSpPr>
          <p:cNvPr id="34" name="Shape 34"/>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Shape 35"/>
          <p:cNvSpPr txBox="1"/>
          <p:nvPr>
            <p:ph idx="1" type="body"/>
          </p:nvPr>
        </p:nvSpPr>
        <p:spPr>
          <a:xfrm>
            <a:off x="311700" y="1399400"/>
            <a:ext cx="2808000" cy="27849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Shape 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7"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9" name="Shape 39"/>
          <p:cNvSpPr txBox="1"/>
          <p:nvPr>
            <p:ph type="title"/>
          </p:nvPr>
        </p:nvSpPr>
        <p:spPr>
          <a:xfrm>
            <a:off x="490250" y="450150"/>
            <a:ext cx="5878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cxnSp>
        <p:nvCxnSpPr>
          <p:cNvPr id="43" name="Shape 4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Shape 44"/>
          <p:cNvSpPr txBox="1"/>
          <p:nvPr>
            <p:ph type="title"/>
          </p:nvPr>
        </p:nvSpPr>
        <p:spPr>
          <a:xfrm>
            <a:off x="265500" y="929275"/>
            <a:ext cx="4045200" cy="1786200"/>
          </a:xfrm>
          <a:prstGeom prst="rect">
            <a:avLst/>
          </a:prstGeom>
        </p:spPr>
        <p:txBody>
          <a:bodyPr anchorCtr="0" anchor="b" bIns="91425" lIns="91425" spcFirstLastPara="1" rIns="91425" wrap="square" tIns="91425"/>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Shape 45"/>
          <p:cNvSpPr txBox="1"/>
          <p:nvPr>
            <p:ph idx="1" type="subTitle"/>
          </p:nvPr>
        </p:nvSpPr>
        <p:spPr>
          <a:xfrm>
            <a:off x="265500" y="2769001"/>
            <a:ext cx="4045200" cy="1574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Shape 46"/>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8" name="Shape 48"/>
        <p:cNvGrpSpPr/>
        <p:nvPr/>
      </p:nvGrpSpPr>
      <p:grpSpPr>
        <a:xfrm>
          <a:off x="0" y="0"/>
          <a:ext cx="0" cy="0"/>
          <a:chOff x="0" y="0"/>
          <a:chExt cx="0" cy="0"/>
        </a:xfrm>
      </p:grpSpPr>
      <p:sp>
        <p:nvSpPr>
          <p:cNvPr id="49" name="Shape 49"/>
          <p:cNvSpPr txBox="1"/>
          <p:nvPr>
            <p:ph idx="1" type="body"/>
          </p:nvPr>
        </p:nvSpPr>
        <p:spPr>
          <a:xfrm>
            <a:off x="319500" y="42189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Shape 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3" name="Shape 53"/>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Shape 54"/>
          <p:cNvSpPr txBox="1"/>
          <p:nvPr>
            <p:ph idx="1" type="body"/>
          </p:nvPr>
        </p:nvSpPr>
        <p:spPr>
          <a:xfrm>
            <a:off x="311700" y="3162000"/>
            <a:ext cx="8520600" cy="10716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Shape 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6" name="Shape 56"/>
        <p:cNvGrpSpPr/>
        <p:nvPr/>
      </p:nvGrpSpPr>
      <p:grpSpPr>
        <a:xfrm>
          <a:off x="0" y="0"/>
          <a:ext cx="0" cy="0"/>
          <a:chOff x="0" y="0"/>
          <a:chExt cx="0" cy="0"/>
        </a:xfrm>
      </p:grpSpPr>
      <p:sp>
        <p:nvSpPr>
          <p:cNvPr id="57" name="Shape 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luxe">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Shape 7"/>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Shape 6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Journal Club</a:t>
            </a:r>
            <a:endParaRPr/>
          </a:p>
        </p:txBody>
      </p:sp>
      <p:sp>
        <p:nvSpPr>
          <p:cNvPr id="63" name="Shape 63"/>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7/13/2018</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Shape 68"/>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Clinical Case</a:t>
            </a:r>
            <a:endParaRPr/>
          </a:p>
        </p:txBody>
      </p:sp>
      <p:sp>
        <p:nvSpPr>
          <p:cNvPr id="69" name="Shape 69"/>
          <p:cNvSpPr txBox="1"/>
          <p:nvPr>
            <p:ph idx="1" type="body"/>
          </p:nvPr>
        </p:nvSpPr>
        <p:spPr>
          <a:xfrm>
            <a:off x="311700" y="1147225"/>
            <a:ext cx="8520600" cy="33540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1600"/>
              <a:t>37 year old male with a no signif pmhx, presents with 2 days of rapidly increasing leg pain/swelling/redness, subjective fever/chills. He believes his symptoms started after a bite, but had not witness any insects/snakes.</a:t>
            </a:r>
            <a:endParaRPr sz="1600"/>
          </a:p>
          <a:p>
            <a:pPr indent="-330200" lvl="0" marL="457200" rtl="0">
              <a:spcBef>
                <a:spcPts val="1600"/>
              </a:spcBef>
              <a:spcAft>
                <a:spcPts val="0"/>
              </a:spcAft>
              <a:buSzPts val="1600"/>
              <a:buChar char="●"/>
            </a:pPr>
            <a:r>
              <a:rPr lang="en" sz="1600"/>
              <a:t>Tmax </a:t>
            </a:r>
            <a:r>
              <a:rPr b="1" lang="en" sz="1600"/>
              <a:t>100.8</a:t>
            </a:r>
            <a:r>
              <a:rPr lang="en" sz="1600"/>
              <a:t>, BP 140/100, HR </a:t>
            </a:r>
            <a:r>
              <a:rPr b="1" lang="en" sz="1600"/>
              <a:t>130</a:t>
            </a:r>
            <a:r>
              <a:rPr lang="en" sz="1600"/>
              <a:t>, RR 22, SpO2 99% RA</a:t>
            </a:r>
            <a:endParaRPr sz="1600"/>
          </a:p>
          <a:p>
            <a:pPr indent="-330200" lvl="0" marL="457200" rtl="0">
              <a:spcBef>
                <a:spcPts val="0"/>
              </a:spcBef>
              <a:spcAft>
                <a:spcPts val="0"/>
              </a:spcAft>
              <a:buSzPts val="1600"/>
              <a:buChar char="●"/>
            </a:pPr>
            <a:r>
              <a:rPr b="1" lang="en" sz="1600"/>
              <a:t>EXT: </a:t>
            </a:r>
            <a:r>
              <a:rPr lang="en" sz="1600"/>
              <a:t>  </a:t>
            </a:r>
            <a:r>
              <a:rPr i="1" lang="en" sz="1600"/>
              <a:t>Rt leg swollen and firm below knee, mod tenderness to touch, no discoloration, diminished sensation in foot, diminished toe movements; posterior aspect with cellulitis to mid thigh</a:t>
            </a:r>
            <a:endParaRPr i="1" sz="1600"/>
          </a:p>
          <a:p>
            <a:pPr indent="-330200" lvl="0" marL="457200" rtl="0">
              <a:spcBef>
                <a:spcPts val="0"/>
              </a:spcBef>
              <a:spcAft>
                <a:spcPts val="0"/>
              </a:spcAft>
              <a:buSzPts val="1600"/>
              <a:buChar char="●"/>
            </a:pPr>
            <a:r>
              <a:rPr lang="en" sz="1600"/>
              <a:t>WBC </a:t>
            </a:r>
            <a:r>
              <a:rPr b="1" lang="en" sz="1600"/>
              <a:t>17K</a:t>
            </a:r>
            <a:r>
              <a:rPr lang="en" sz="1600"/>
              <a:t>, Hb 14, Plt 275, Na 136, CO2 30, BUN 21, Cr 0.9, Glu 114</a:t>
            </a:r>
            <a:endParaRPr sz="1600"/>
          </a:p>
          <a:p>
            <a:pPr indent="-330200" lvl="0" marL="457200" rtl="0">
              <a:spcBef>
                <a:spcPts val="0"/>
              </a:spcBef>
              <a:spcAft>
                <a:spcPts val="0"/>
              </a:spcAft>
              <a:buSzPts val="1600"/>
              <a:buChar char="●"/>
            </a:pPr>
            <a:r>
              <a:rPr lang="en" sz="1600"/>
              <a:t>ALT </a:t>
            </a:r>
            <a:r>
              <a:rPr b="1" lang="en" sz="1600"/>
              <a:t>328</a:t>
            </a:r>
            <a:r>
              <a:rPr lang="en" sz="1600"/>
              <a:t>, AST </a:t>
            </a:r>
            <a:r>
              <a:rPr b="1" lang="en" sz="1600"/>
              <a:t>899</a:t>
            </a:r>
            <a:r>
              <a:rPr lang="en" sz="1600"/>
              <a:t>, ALKP 64, TBili 0.8</a:t>
            </a:r>
            <a:endParaRPr sz="1600"/>
          </a:p>
          <a:p>
            <a:pPr indent="-330200" lvl="0" marL="457200" rtl="0">
              <a:spcBef>
                <a:spcPts val="0"/>
              </a:spcBef>
              <a:spcAft>
                <a:spcPts val="0"/>
              </a:spcAft>
              <a:buSzPts val="1600"/>
              <a:buChar char="●"/>
            </a:pPr>
            <a:r>
              <a:rPr lang="en" sz="1600"/>
              <a:t>Lactic Acid </a:t>
            </a:r>
            <a:r>
              <a:rPr b="1" lang="en" sz="1600"/>
              <a:t>5.4</a:t>
            </a:r>
            <a:endParaRPr b="1" sz="1600"/>
          </a:p>
          <a:p>
            <a:pPr indent="-330200" lvl="0" marL="457200" rtl="0">
              <a:spcBef>
                <a:spcPts val="0"/>
              </a:spcBef>
              <a:spcAft>
                <a:spcPts val="0"/>
              </a:spcAft>
              <a:buSzPts val="1600"/>
              <a:buChar char="●"/>
            </a:pPr>
            <a:r>
              <a:rPr lang="en" sz="1600"/>
              <a:t>UDS (+) </a:t>
            </a:r>
            <a:r>
              <a:rPr b="1" lang="en" sz="1600"/>
              <a:t>Meth</a:t>
            </a:r>
            <a:endParaRPr b="1" sz="1600"/>
          </a:p>
          <a:p>
            <a:pPr indent="-330200" lvl="0" marL="457200" rtl="0">
              <a:spcBef>
                <a:spcPts val="0"/>
              </a:spcBef>
              <a:spcAft>
                <a:spcPts val="0"/>
              </a:spcAft>
              <a:buSzPts val="1600"/>
              <a:buChar char="●"/>
            </a:pPr>
            <a:r>
              <a:rPr lang="en" sz="1600"/>
              <a:t>US </a:t>
            </a:r>
            <a:r>
              <a:rPr b="1" lang="en" sz="1600"/>
              <a:t>no DVT</a:t>
            </a:r>
            <a:endParaRPr b="1" sz="1600"/>
          </a:p>
          <a:p>
            <a:pPr indent="-330200" lvl="0" marL="457200" rtl="0">
              <a:spcBef>
                <a:spcPts val="0"/>
              </a:spcBef>
              <a:spcAft>
                <a:spcPts val="0"/>
              </a:spcAft>
              <a:buSzPts val="1600"/>
              <a:buChar char="●"/>
            </a:pPr>
            <a:r>
              <a:rPr i="1" lang="en" sz="1600"/>
              <a:t>Received fluid resuscitation </a:t>
            </a:r>
            <a:r>
              <a:rPr b="1" i="1" lang="en" sz="1600"/>
              <a:t>3L NS</a:t>
            </a:r>
            <a:r>
              <a:rPr i="1" lang="en" sz="1600"/>
              <a:t>, </a:t>
            </a:r>
            <a:r>
              <a:rPr b="1" i="1" lang="en" sz="1600"/>
              <a:t>blood cx</a:t>
            </a:r>
            <a:r>
              <a:rPr i="1" lang="en" sz="1600"/>
              <a:t> and started on </a:t>
            </a:r>
            <a:r>
              <a:rPr b="1" i="1" lang="en" sz="1600"/>
              <a:t>Vanco and Zosyn by ED</a:t>
            </a:r>
            <a:br>
              <a:rPr lang="en" sz="1600"/>
            </a:br>
            <a:endParaRPr sz="1600"/>
          </a:p>
          <a:p>
            <a:pPr indent="0" lvl="0" marL="0">
              <a:spcBef>
                <a:spcPts val="1600"/>
              </a:spcBef>
              <a:spcAft>
                <a:spcPts val="1600"/>
              </a:spcAft>
              <a:buNone/>
            </a:pPr>
            <a:r>
              <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Shape 7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In ED</a:t>
            </a:r>
            <a:endParaRPr/>
          </a:p>
        </p:txBody>
      </p:sp>
      <p:sp>
        <p:nvSpPr>
          <p:cNvPr id="75" name="Shape 75"/>
          <p:cNvSpPr txBox="1"/>
          <p:nvPr>
            <p:ph idx="1" type="body"/>
          </p:nvPr>
        </p:nvSpPr>
        <p:spPr>
          <a:xfrm>
            <a:off x="311700" y="1147225"/>
            <a:ext cx="8520600" cy="3354000"/>
          </a:xfrm>
          <a:prstGeom prst="rect">
            <a:avLst/>
          </a:prstGeom>
        </p:spPr>
        <p:txBody>
          <a:bodyPr anchorCtr="0" anchor="t" bIns="91425" lIns="91425" spcFirstLastPara="1" rIns="91425" wrap="square" tIns="91425">
            <a:noAutofit/>
          </a:bodyPr>
          <a:lstStyle/>
          <a:p>
            <a:pPr indent="-342900" lvl="0" marL="457200" rtl="0">
              <a:spcBef>
                <a:spcPts val="0"/>
              </a:spcBef>
              <a:spcAft>
                <a:spcPts val="0"/>
              </a:spcAft>
              <a:buSzPts val="1800"/>
              <a:buChar char="●"/>
            </a:pPr>
            <a:r>
              <a:rPr lang="en"/>
              <a:t>Consult plastic surgery</a:t>
            </a:r>
            <a:endParaRPr/>
          </a:p>
          <a:p>
            <a:pPr indent="-342900" lvl="0" marL="457200" rtl="0">
              <a:spcBef>
                <a:spcPts val="0"/>
              </a:spcBef>
              <a:spcAft>
                <a:spcPts val="0"/>
              </a:spcAft>
              <a:buSzPts val="1800"/>
              <a:buChar char="●"/>
            </a:pPr>
            <a:r>
              <a:rPr lang="en"/>
              <a:t>MRI leg</a:t>
            </a:r>
            <a:endParaRPr/>
          </a:p>
          <a:p>
            <a:pPr indent="-317500" lvl="1" marL="914400">
              <a:spcBef>
                <a:spcPts val="0"/>
              </a:spcBef>
              <a:spcAft>
                <a:spcPts val="0"/>
              </a:spcAft>
              <a:buSzPts val="1400"/>
              <a:buChar char="○"/>
            </a:pPr>
            <a:r>
              <a:rPr i="1" lang="en"/>
              <a:t>IMPRESSION: Findings suggestive of myositis with severe edema and</a:t>
            </a:r>
            <a:br>
              <a:rPr i="1" lang="en"/>
            </a:br>
            <a:r>
              <a:rPr i="1" lang="en"/>
              <a:t>enlargement of the soleus muscle. Mild patchy edema but no significant</a:t>
            </a:r>
            <a:br>
              <a:rPr i="1" lang="en"/>
            </a:br>
            <a:r>
              <a:rPr i="1" lang="en"/>
              <a:t>enlargement of the gastrocnemius muscles.</a:t>
            </a:r>
            <a:br>
              <a:rPr i="1" lang="en"/>
            </a:br>
            <a:r>
              <a:rPr i="1" lang="en"/>
              <a:t>Cellulitis about the lower leg proximal to distal with fluid thickness</a:t>
            </a:r>
            <a:br>
              <a:rPr i="1" lang="en"/>
            </a:br>
            <a:r>
              <a:rPr i="1" lang="en"/>
              <a:t>greatest over the lateral aspect of the distal soleus muscle up to 3 mm.</a:t>
            </a:r>
            <a:br>
              <a:rPr i="1" lang="en"/>
            </a:br>
            <a:r>
              <a:rPr i="1" lang="en"/>
              <a:t>Fluid surrounding the distal soleus muscle near the ankle.</a:t>
            </a:r>
            <a:br>
              <a:rPr i="1" lang="en"/>
            </a:br>
            <a:r>
              <a:rPr i="1" lang="en"/>
              <a:t>No significant enhancement of the fascia and there is intact arterial</a:t>
            </a:r>
            <a:br>
              <a:rPr i="1" lang="en"/>
            </a:br>
            <a:r>
              <a:rPr i="1" lang="en"/>
              <a:t>enhancement within the muscles and in the tibial peroneal arteries.</a:t>
            </a:r>
            <a:br>
              <a:rPr i="1" lang="en"/>
            </a:br>
            <a:r>
              <a:rPr i="1" lang="en"/>
              <a:t>No definite air within the right lower leg but tiny amount of air air may</a:t>
            </a:r>
            <a:br>
              <a:rPr i="1" lang="en"/>
            </a:br>
            <a:r>
              <a:rPr i="1" lang="en"/>
              <a:t>be better excluded with plain films or CT.</a:t>
            </a:r>
            <a:endParaRPr i="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Shape 80"/>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Additional studies </a:t>
            </a:r>
            <a:endParaRPr/>
          </a:p>
        </p:txBody>
      </p:sp>
      <p:sp>
        <p:nvSpPr>
          <p:cNvPr id="81" name="Shape 81"/>
          <p:cNvSpPr txBox="1"/>
          <p:nvPr>
            <p:ph idx="1" type="body"/>
          </p:nvPr>
        </p:nvSpPr>
        <p:spPr>
          <a:xfrm>
            <a:off x="311700" y="1147225"/>
            <a:ext cx="8520600" cy="3354000"/>
          </a:xfrm>
          <a:prstGeom prst="rect">
            <a:avLst/>
          </a:prstGeom>
        </p:spPr>
        <p:txBody>
          <a:bodyPr anchorCtr="0" anchor="t" bIns="91425" lIns="91425" spcFirstLastPara="1" rIns="91425" wrap="square" tIns="91425">
            <a:noAutofit/>
          </a:bodyPr>
          <a:lstStyle/>
          <a:p>
            <a:pPr indent="-342900" lvl="0" marL="457200" rtl="0">
              <a:spcBef>
                <a:spcPts val="0"/>
              </a:spcBef>
              <a:spcAft>
                <a:spcPts val="0"/>
              </a:spcAft>
              <a:buSzPts val="1800"/>
              <a:buChar char="●"/>
            </a:pPr>
            <a:r>
              <a:rPr lang="en"/>
              <a:t>CK </a:t>
            </a:r>
            <a:r>
              <a:rPr b="1" lang="en"/>
              <a:t>1675</a:t>
            </a:r>
            <a:endParaRPr b="1"/>
          </a:p>
          <a:p>
            <a:pPr indent="-342900" lvl="0" marL="457200" rtl="0">
              <a:spcBef>
                <a:spcPts val="0"/>
              </a:spcBef>
              <a:spcAft>
                <a:spcPts val="0"/>
              </a:spcAft>
              <a:buSzPts val="1800"/>
              <a:buChar char="●"/>
            </a:pPr>
            <a:r>
              <a:rPr b="1" lang="en"/>
              <a:t>Lactic acid</a:t>
            </a:r>
            <a:r>
              <a:rPr lang="en"/>
              <a:t> initially decreased 5.4-&gt;1.8, then rose to 3.7 despite </a:t>
            </a:r>
            <a:r>
              <a:rPr b="1" lang="en"/>
              <a:t>LR 150ml/hr</a:t>
            </a:r>
            <a:br>
              <a:rPr b="1" lang="en"/>
            </a:br>
            <a:endParaRPr b="1"/>
          </a:p>
          <a:p>
            <a:pPr indent="-342900" lvl="0" marL="457200" rtl="0">
              <a:spcBef>
                <a:spcPts val="0"/>
              </a:spcBef>
              <a:spcAft>
                <a:spcPts val="0"/>
              </a:spcAft>
              <a:buSzPts val="1800"/>
              <a:buChar char="●"/>
            </a:pPr>
            <a:r>
              <a:rPr lang="en"/>
              <a:t>Patient taken to the </a:t>
            </a:r>
            <a:r>
              <a:rPr b="1" lang="en"/>
              <a:t>OR</a:t>
            </a:r>
            <a:r>
              <a:rPr lang="en"/>
              <a:t> - </a:t>
            </a:r>
            <a:r>
              <a:rPr b="1" lang="en"/>
              <a:t>Right lower extremity fasciotomies:</a:t>
            </a:r>
            <a:endParaRPr b="1"/>
          </a:p>
          <a:p>
            <a:pPr indent="-317500" lvl="1" marL="914400">
              <a:spcBef>
                <a:spcPts val="0"/>
              </a:spcBef>
              <a:spcAft>
                <a:spcPts val="0"/>
              </a:spcAft>
              <a:buSzPts val="1400"/>
              <a:buChar char="○"/>
            </a:pPr>
            <a:r>
              <a:rPr i="1" lang="en"/>
              <a:t>The fascia was opened and a significant amount of [greyish] bulging muscle became exposed.  After exposure, the muscle started to pink up.  There was no significant purulence.  Blunt dissection was carried around the superficial compartment into the deep compartment and this was also released.  A similar procedure was performed on the medial side, releasing the compartment on that side.  Cultures were taken, although no purulence or drainage was noted.</a:t>
            </a:r>
            <a:endParaRPr i="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Shape 8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Hospital Stay</a:t>
            </a:r>
            <a:endParaRPr/>
          </a:p>
        </p:txBody>
      </p:sp>
      <p:sp>
        <p:nvSpPr>
          <p:cNvPr id="87" name="Shape 87"/>
          <p:cNvSpPr txBox="1"/>
          <p:nvPr>
            <p:ph idx="1" type="body"/>
          </p:nvPr>
        </p:nvSpPr>
        <p:spPr>
          <a:xfrm>
            <a:off x="311700" y="1147225"/>
            <a:ext cx="8520600" cy="3354000"/>
          </a:xfrm>
          <a:prstGeom prst="rect">
            <a:avLst/>
          </a:prstGeom>
        </p:spPr>
        <p:txBody>
          <a:bodyPr anchorCtr="0" anchor="t" bIns="91425" lIns="91425" spcFirstLastPara="1" rIns="91425" wrap="square" tIns="91425">
            <a:noAutofit/>
          </a:bodyPr>
          <a:lstStyle/>
          <a:p>
            <a:pPr indent="-336550" lvl="0" marL="457200" rtl="0">
              <a:spcBef>
                <a:spcPts val="0"/>
              </a:spcBef>
              <a:spcAft>
                <a:spcPts val="0"/>
              </a:spcAft>
              <a:buSzPts val="1700"/>
              <a:buChar char="●"/>
            </a:pPr>
            <a:r>
              <a:rPr b="1" lang="en" sz="1700"/>
              <a:t>Hospital day #2</a:t>
            </a:r>
            <a:endParaRPr b="1" sz="1700"/>
          </a:p>
          <a:p>
            <a:pPr indent="-311150" lvl="1" marL="914400" rtl="0">
              <a:spcBef>
                <a:spcPts val="0"/>
              </a:spcBef>
              <a:spcAft>
                <a:spcPts val="0"/>
              </a:spcAft>
              <a:buSzPts val="1300"/>
              <a:buChar char="○"/>
            </a:pPr>
            <a:r>
              <a:rPr lang="en" sz="1300"/>
              <a:t>Afebrile, stable vitals</a:t>
            </a:r>
            <a:endParaRPr sz="1300"/>
          </a:p>
          <a:p>
            <a:pPr indent="-311150" lvl="1" marL="914400" rtl="0">
              <a:spcBef>
                <a:spcPts val="0"/>
              </a:spcBef>
              <a:spcAft>
                <a:spcPts val="0"/>
              </a:spcAft>
              <a:buSzPts val="1300"/>
              <a:buChar char="○"/>
            </a:pPr>
            <a:r>
              <a:rPr lang="en" sz="1300"/>
              <a:t>WBC down to 11k</a:t>
            </a:r>
            <a:endParaRPr sz="1300"/>
          </a:p>
          <a:p>
            <a:pPr indent="-311150" lvl="1" marL="914400" rtl="0">
              <a:spcBef>
                <a:spcPts val="0"/>
              </a:spcBef>
              <a:spcAft>
                <a:spcPts val="0"/>
              </a:spcAft>
              <a:buSzPts val="1300"/>
              <a:buChar char="○"/>
            </a:pPr>
            <a:r>
              <a:rPr lang="en" sz="1300"/>
              <a:t>CK increased to </a:t>
            </a:r>
            <a:r>
              <a:rPr b="1" lang="en" sz="1300"/>
              <a:t>&gt;20’000</a:t>
            </a:r>
            <a:endParaRPr b="1" sz="1300"/>
          </a:p>
          <a:p>
            <a:pPr indent="-311150" lvl="2" marL="1371600" rtl="0">
              <a:spcBef>
                <a:spcPts val="0"/>
              </a:spcBef>
              <a:spcAft>
                <a:spcPts val="0"/>
              </a:spcAft>
              <a:buSzPts val="1300"/>
              <a:buChar char="■"/>
            </a:pPr>
            <a:r>
              <a:rPr lang="en" sz="1300"/>
              <a:t>Reperfusion of affected muscle</a:t>
            </a:r>
            <a:endParaRPr sz="1300"/>
          </a:p>
          <a:p>
            <a:pPr indent="-311150" lvl="2" marL="1371600" rtl="0">
              <a:spcBef>
                <a:spcPts val="0"/>
              </a:spcBef>
              <a:spcAft>
                <a:spcPts val="0"/>
              </a:spcAft>
              <a:buSzPts val="1300"/>
              <a:buChar char="■"/>
            </a:pPr>
            <a:r>
              <a:rPr lang="en" sz="1300"/>
              <a:t>Improved with aggressive hydration, preserved renal functio</a:t>
            </a:r>
            <a:endParaRPr sz="1300"/>
          </a:p>
          <a:p>
            <a:pPr indent="-336550" lvl="0" marL="457200" rtl="0">
              <a:spcBef>
                <a:spcPts val="0"/>
              </a:spcBef>
              <a:spcAft>
                <a:spcPts val="0"/>
              </a:spcAft>
              <a:buSzPts val="1700"/>
              <a:buChar char="●"/>
            </a:pPr>
            <a:r>
              <a:rPr lang="en" sz="1700"/>
              <a:t>Received Cefazolin for 3 days, </a:t>
            </a:r>
            <a:r>
              <a:rPr b="1" lang="en" sz="1700"/>
              <a:t>discontinued</a:t>
            </a:r>
            <a:r>
              <a:rPr lang="en" sz="1700"/>
              <a:t> when final cultures were negative</a:t>
            </a:r>
            <a:endParaRPr sz="1700"/>
          </a:p>
          <a:p>
            <a:pPr indent="-336550" lvl="0" marL="457200" rtl="0">
              <a:spcBef>
                <a:spcPts val="0"/>
              </a:spcBef>
              <a:spcAft>
                <a:spcPts val="0"/>
              </a:spcAft>
              <a:buSzPts val="1700"/>
              <a:buChar char="●"/>
            </a:pPr>
            <a:r>
              <a:rPr b="1" lang="en" sz="1700"/>
              <a:t>Final diagnosis:</a:t>
            </a:r>
            <a:r>
              <a:rPr lang="en" sz="1700"/>
              <a:t> </a:t>
            </a:r>
            <a:br>
              <a:rPr lang="en" sz="1700"/>
            </a:br>
            <a:r>
              <a:rPr i="1" lang="en" sz="1700"/>
              <a:t>Sepsis, RLE compartment syndrome, rhabdomyolysis, meth abuse</a:t>
            </a:r>
            <a:endParaRPr i="1" sz="1700"/>
          </a:p>
          <a:p>
            <a:pPr indent="-336550" lvl="0" marL="457200" rtl="0">
              <a:spcBef>
                <a:spcPts val="0"/>
              </a:spcBef>
              <a:spcAft>
                <a:spcPts val="0"/>
              </a:spcAft>
              <a:buSzPts val="1700"/>
              <a:buChar char="●"/>
            </a:pPr>
            <a:r>
              <a:rPr b="1" lang="en" sz="1700"/>
              <a:t>Cause</a:t>
            </a:r>
            <a:r>
              <a:rPr lang="en" sz="1700"/>
              <a:t> - uncertain </a:t>
            </a:r>
            <a:endParaRPr sz="1700"/>
          </a:p>
          <a:p>
            <a:pPr indent="-311150" lvl="1" marL="914400" rtl="0">
              <a:spcBef>
                <a:spcPts val="0"/>
              </a:spcBef>
              <a:spcAft>
                <a:spcPts val="0"/>
              </a:spcAft>
              <a:buSzPts val="1300"/>
              <a:buChar char="○"/>
            </a:pPr>
            <a:r>
              <a:rPr lang="en" sz="1300"/>
              <a:t>Scorpion/insect bite?</a:t>
            </a:r>
            <a:endParaRPr sz="1300"/>
          </a:p>
          <a:p>
            <a:pPr indent="-311150" lvl="1" marL="914400" rtl="0">
              <a:spcBef>
                <a:spcPts val="0"/>
              </a:spcBef>
              <a:spcAft>
                <a:spcPts val="0"/>
              </a:spcAft>
              <a:buSzPts val="1300"/>
              <a:buChar char="○"/>
            </a:pPr>
            <a:r>
              <a:rPr lang="en" sz="1300"/>
              <a:t>Focal myositis from meth?</a:t>
            </a:r>
            <a:endParaRPr sz="1300"/>
          </a:p>
          <a:p>
            <a:pPr indent="-336550" lvl="0" marL="457200" rtl="0">
              <a:spcBef>
                <a:spcPts val="0"/>
              </a:spcBef>
              <a:spcAft>
                <a:spcPts val="0"/>
              </a:spcAft>
              <a:buSzPts val="1700"/>
              <a:buChar char="●"/>
            </a:pPr>
            <a:r>
              <a:rPr lang="en" sz="1700"/>
              <a:t>Continued wound care, received skin graft and discharged on 7/6 (6/15-7/6)</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Shape 92"/>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Choice of IV Fluids for Volume </a:t>
            </a:r>
            <a:r>
              <a:rPr lang="en"/>
              <a:t>Resuscitation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graphicFrame>
        <p:nvGraphicFramePr>
          <p:cNvPr id="97" name="Shape 97"/>
          <p:cNvGraphicFramePr/>
          <p:nvPr/>
        </p:nvGraphicFramePr>
        <p:xfrm>
          <a:off x="337050" y="240400"/>
          <a:ext cx="3000000" cy="3000000"/>
        </p:xfrm>
        <a:graphic>
          <a:graphicData uri="http://schemas.openxmlformats.org/drawingml/2006/table">
            <a:tbl>
              <a:tblPr>
                <a:noFill/>
                <a:tableStyleId>{34617552-F649-4BEB-B902-CC95D377C554}</a:tableStyleId>
              </a:tblPr>
              <a:tblGrid>
                <a:gridCol w="1054825"/>
                <a:gridCol w="1054825"/>
                <a:gridCol w="1054825"/>
                <a:gridCol w="1054825"/>
                <a:gridCol w="1054825"/>
                <a:gridCol w="1054825"/>
                <a:gridCol w="1054825"/>
                <a:gridCol w="1054825"/>
              </a:tblGrid>
              <a:tr h="1354600">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Solution</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Sodium</a:t>
                      </a:r>
                      <a:endParaRPr b="1" sz="800">
                        <a:latin typeface="Verdana"/>
                        <a:ea typeface="Verdana"/>
                        <a:cs typeface="Verdana"/>
                        <a:sym typeface="Verdana"/>
                      </a:endParaRPr>
                    </a:p>
                    <a:p>
                      <a:pPr indent="0" lvl="0" marL="88900" marR="88900" rtl="0" algn="ctr">
                        <a:lnSpc>
                          <a:spcPct val="150000"/>
                        </a:lnSpc>
                        <a:spcBef>
                          <a:spcPts val="0"/>
                        </a:spcBef>
                        <a:spcAft>
                          <a:spcPts val="0"/>
                        </a:spcAft>
                        <a:buNone/>
                      </a:pPr>
                      <a:r>
                        <a:rPr b="1" lang="en" sz="800">
                          <a:latin typeface="Verdana"/>
                          <a:ea typeface="Verdana"/>
                          <a:cs typeface="Verdana"/>
                          <a:sym typeface="Verdana"/>
                        </a:rPr>
                        <a:t>(mEq/L)</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Potassium</a:t>
                      </a:r>
                      <a:endParaRPr b="1" sz="800">
                        <a:latin typeface="Verdana"/>
                        <a:ea typeface="Verdana"/>
                        <a:cs typeface="Verdana"/>
                        <a:sym typeface="Verdana"/>
                      </a:endParaRPr>
                    </a:p>
                    <a:p>
                      <a:pPr indent="0" lvl="0" marL="88900" marR="88900" rtl="0" algn="ctr">
                        <a:lnSpc>
                          <a:spcPct val="150000"/>
                        </a:lnSpc>
                        <a:spcBef>
                          <a:spcPts val="0"/>
                        </a:spcBef>
                        <a:spcAft>
                          <a:spcPts val="0"/>
                        </a:spcAft>
                        <a:buNone/>
                      </a:pPr>
                      <a:r>
                        <a:rPr b="1" lang="en" sz="800">
                          <a:latin typeface="Verdana"/>
                          <a:ea typeface="Verdana"/>
                          <a:cs typeface="Verdana"/>
                          <a:sym typeface="Verdana"/>
                        </a:rPr>
                        <a:t>(mEq/L)</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Chloride</a:t>
                      </a:r>
                      <a:endParaRPr b="1" sz="800">
                        <a:latin typeface="Verdana"/>
                        <a:ea typeface="Verdana"/>
                        <a:cs typeface="Verdana"/>
                        <a:sym typeface="Verdana"/>
                      </a:endParaRPr>
                    </a:p>
                    <a:p>
                      <a:pPr indent="0" lvl="0" marL="88900" marR="88900" rtl="0" algn="ctr">
                        <a:lnSpc>
                          <a:spcPct val="150000"/>
                        </a:lnSpc>
                        <a:spcBef>
                          <a:spcPts val="0"/>
                        </a:spcBef>
                        <a:spcAft>
                          <a:spcPts val="0"/>
                        </a:spcAft>
                        <a:buNone/>
                      </a:pPr>
                      <a:r>
                        <a:rPr b="1" lang="en" sz="800">
                          <a:latin typeface="Verdana"/>
                          <a:ea typeface="Verdana"/>
                          <a:cs typeface="Verdana"/>
                          <a:sym typeface="Verdana"/>
                        </a:rPr>
                        <a:t>(mEq/L)</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Osmolarity</a:t>
                      </a:r>
                      <a:endParaRPr b="1" sz="800">
                        <a:latin typeface="Verdana"/>
                        <a:ea typeface="Verdana"/>
                        <a:cs typeface="Verdana"/>
                        <a:sym typeface="Verdana"/>
                      </a:endParaRPr>
                    </a:p>
                    <a:p>
                      <a:pPr indent="0" lvl="0" marL="88900" marR="88900" rtl="0" algn="ctr">
                        <a:lnSpc>
                          <a:spcPct val="150000"/>
                        </a:lnSpc>
                        <a:spcBef>
                          <a:spcPts val="0"/>
                        </a:spcBef>
                        <a:spcAft>
                          <a:spcPts val="0"/>
                        </a:spcAft>
                        <a:buNone/>
                      </a:pPr>
                      <a:r>
                        <a:rPr b="1" lang="en" sz="800">
                          <a:latin typeface="Verdana"/>
                          <a:ea typeface="Verdana"/>
                          <a:cs typeface="Verdana"/>
                          <a:sym typeface="Verdana"/>
                        </a:rPr>
                        <a:t>(mOsm/L)</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Mean molecular weight</a:t>
                      </a:r>
                      <a:endParaRPr b="1" sz="800">
                        <a:latin typeface="Verdana"/>
                        <a:ea typeface="Verdana"/>
                        <a:cs typeface="Verdana"/>
                        <a:sym typeface="Verdana"/>
                      </a:endParaRPr>
                    </a:p>
                    <a:p>
                      <a:pPr indent="0" lvl="0" marL="88900" marR="88900" rtl="0" algn="ctr">
                        <a:lnSpc>
                          <a:spcPct val="150000"/>
                        </a:lnSpc>
                        <a:spcBef>
                          <a:spcPts val="0"/>
                        </a:spcBef>
                        <a:spcAft>
                          <a:spcPts val="0"/>
                        </a:spcAft>
                        <a:buNone/>
                      </a:pPr>
                      <a:r>
                        <a:rPr b="1" lang="en" sz="800">
                          <a:latin typeface="Verdana"/>
                          <a:ea typeface="Verdana"/>
                          <a:cs typeface="Verdana"/>
                          <a:sym typeface="Verdana"/>
                        </a:rPr>
                        <a:t>(Daltons)</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700">
                          <a:latin typeface="Verdana"/>
                          <a:ea typeface="Verdana"/>
                          <a:cs typeface="Verdana"/>
                          <a:sym typeface="Verdana"/>
                        </a:rPr>
                        <a:t>Volume effect</a:t>
                      </a:r>
                      <a:endParaRPr b="1" sz="700">
                        <a:latin typeface="Verdana"/>
                        <a:ea typeface="Verdana"/>
                        <a:cs typeface="Verdana"/>
                        <a:sym typeface="Verdana"/>
                      </a:endParaRPr>
                    </a:p>
                    <a:p>
                      <a:pPr indent="0" lvl="0" marL="88900" marR="88900" rtl="0" algn="ctr">
                        <a:lnSpc>
                          <a:spcPct val="150000"/>
                        </a:lnSpc>
                        <a:spcBef>
                          <a:spcPts val="0"/>
                        </a:spcBef>
                        <a:spcAft>
                          <a:spcPts val="0"/>
                        </a:spcAft>
                        <a:buNone/>
                      </a:pPr>
                      <a:r>
                        <a:rPr b="1" lang="en" sz="700">
                          <a:latin typeface="Verdana"/>
                          <a:ea typeface="Verdana"/>
                          <a:cs typeface="Verdana"/>
                          <a:sym typeface="Verdana"/>
                        </a:rPr>
                        <a:t>(percent of bolus remaining intravascular)</a:t>
                      </a:r>
                      <a:endParaRPr b="1" sz="7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solidFill>
                      <a:srgbClr val="EEEEEE"/>
                    </a:solidFill>
                  </a:tcPr>
                </a:tc>
                <a:tc>
                  <a:txBody>
                    <a:bodyPr>
                      <a:noAutofit/>
                    </a:bodyPr>
                    <a:lstStyle/>
                    <a:p>
                      <a:pPr indent="0" lvl="0" marL="88900" marR="88900" rtl="0" algn="ctr">
                        <a:lnSpc>
                          <a:spcPct val="150000"/>
                        </a:lnSpc>
                        <a:spcBef>
                          <a:spcPts val="0"/>
                        </a:spcBef>
                        <a:spcAft>
                          <a:spcPts val="0"/>
                        </a:spcAft>
                        <a:buNone/>
                      </a:pPr>
                      <a:r>
                        <a:rPr b="1" lang="en" sz="800">
                          <a:latin typeface="Verdana"/>
                          <a:ea typeface="Verdana"/>
                          <a:cs typeface="Verdana"/>
                          <a:sym typeface="Verdana"/>
                        </a:rPr>
                        <a:t>Plasma volume expansion duration</a:t>
                      </a:r>
                      <a:endParaRPr b="1" sz="800">
                        <a:latin typeface="Verdana"/>
                        <a:ea typeface="Verdana"/>
                        <a:cs typeface="Verdana"/>
                        <a:sym typeface="Verdana"/>
                      </a:endParaRPr>
                    </a:p>
                    <a:p>
                      <a:pPr indent="0" lvl="0" marL="88900" marR="88900" rtl="0" algn="ctr">
                        <a:lnSpc>
                          <a:spcPct val="150000"/>
                        </a:lnSpc>
                        <a:spcBef>
                          <a:spcPts val="0"/>
                        </a:spcBef>
                        <a:spcAft>
                          <a:spcPts val="0"/>
                        </a:spcAft>
                        <a:buNone/>
                      </a:pPr>
                      <a:r>
                        <a:rPr b="1" lang="en" sz="800">
                          <a:latin typeface="Verdana"/>
                          <a:ea typeface="Verdana"/>
                          <a:cs typeface="Verdana"/>
                          <a:sym typeface="Verdana"/>
                        </a:rPr>
                        <a:t>(hours)</a:t>
                      </a:r>
                      <a:endParaRPr b="1" sz="800">
                        <a:latin typeface="Verdana"/>
                        <a:ea typeface="Verdana"/>
                        <a:cs typeface="Verdana"/>
                        <a:sym typeface="Verdana"/>
                      </a:endParaRPr>
                    </a:p>
                  </a:txBody>
                  <a:tcPr marT="57150" marB="34300" marR="68575" marL="68575" anchor="ctr">
                    <a:lnL cap="flat" cmpd="sng" w="9525">
                      <a:solidFill>
                        <a:srgbClr val="000000"/>
                      </a:solidFill>
                      <a:prstDash val="solid"/>
                      <a:round/>
                      <a:headEnd len="sm" w="sm" type="none"/>
                      <a:tailEnd len="sm" w="sm" type="none"/>
                    </a:lnL>
                    <a:lnB cap="flat" cmpd="sng" w="28575">
                      <a:solidFill>
                        <a:srgbClr val="000000"/>
                      </a:solidFill>
                      <a:prstDash val="solid"/>
                      <a:round/>
                      <a:headEnd len="sm" w="sm" type="none"/>
                      <a:tailEnd len="sm" w="sm" type="none"/>
                    </a:lnB>
                    <a:solidFill>
                      <a:srgbClr val="EEEEEE"/>
                    </a:solidFill>
                  </a:tcPr>
                </a:tc>
              </a:tr>
              <a:tr h="1214125">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Sodium chloride 0.9 percent</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154</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154</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310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20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Varies</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T cap="flat" cmpd="sng" w="2857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48450">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Lactated Ringer's injection</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130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4</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109</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275</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20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Varies</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48450">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Albumin (human) 5 percent</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150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≤2</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150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300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68,000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70</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88900" marR="88900" rtl="0" algn="ctr">
                        <a:lnSpc>
                          <a:spcPct val="150000"/>
                        </a:lnSpc>
                        <a:spcBef>
                          <a:spcPts val="0"/>
                        </a:spcBef>
                        <a:spcAft>
                          <a:spcPts val="0"/>
                        </a:spcAft>
                        <a:buNone/>
                      </a:pPr>
                      <a:r>
                        <a:rPr lang="en" sz="1000">
                          <a:latin typeface="Verdana"/>
                          <a:ea typeface="Verdana"/>
                          <a:cs typeface="Verdana"/>
                          <a:sym typeface="Verdana"/>
                        </a:rPr>
                        <a:t>2-4</a:t>
                      </a:r>
                      <a:endParaRPr sz="1000">
                        <a:latin typeface="Verdana"/>
                        <a:ea typeface="Verdana"/>
                        <a:cs typeface="Verdana"/>
                        <a:sym typeface="Verdana"/>
                      </a:endParaRPr>
                    </a:p>
                  </a:txBody>
                  <a:tcPr marT="34300" marB="34300" marR="68575" marL="68575">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Fun Facts</a:t>
            </a:r>
            <a:endParaRPr/>
          </a:p>
        </p:txBody>
      </p:sp>
      <p:sp>
        <p:nvSpPr>
          <p:cNvPr id="103" name="Shape 103"/>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330200" lvl="0" marL="457200" rtl="0">
              <a:spcBef>
                <a:spcPts val="0"/>
              </a:spcBef>
              <a:spcAft>
                <a:spcPts val="0"/>
              </a:spcAft>
              <a:buSzPts val="1600"/>
              <a:buChar char="●"/>
            </a:pPr>
            <a:r>
              <a:rPr b="1" lang="en" sz="1600"/>
              <a:t>Sydney Ringer </a:t>
            </a:r>
            <a:r>
              <a:rPr lang="en" sz="1600"/>
              <a:t>(1835-1910) - British clinician, known for his teaching and research activities at the University </a:t>
            </a:r>
            <a:r>
              <a:rPr lang="en" sz="1600"/>
              <a:t>College</a:t>
            </a:r>
            <a:r>
              <a:rPr lang="en" sz="1600"/>
              <a:t>, London</a:t>
            </a:r>
            <a:br>
              <a:rPr lang="en" sz="1600"/>
            </a:br>
            <a:endParaRPr sz="1600"/>
          </a:p>
          <a:p>
            <a:pPr indent="-330200" lvl="0" marL="457200" rtl="0">
              <a:spcBef>
                <a:spcPts val="0"/>
              </a:spcBef>
              <a:spcAft>
                <a:spcPts val="0"/>
              </a:spcAft>
              <a:buSzPts val="1600"/>
              <a:buChar char="●"/>
            </a:pPr>
            <a:r>
              <a:rPr lang="en" sz="1600"/>
              <a:t>Noted that </a:t>
            </a:r>
            <a:r>
              <a:rPr b="1" lang="en" sz="1600"/>
              <a:t>isolated perfused heart</a:t>
            </a:r>
            <a:r>
              <a:rPr lang="en" sz="1600"/>
              <a:t> contracted longer with addition of small amounts of </a:t>
            </a:r>
            <a:r>
              <a:rPr b="1" lang="en" sz="1600"/>
              <a:t>calcium</a:t>
            </a:r>
            <a:r>
              <a:rPr lang="en" sz="1600"/>
              <a:t>, </a:t>
            </a:r>
            <a:r>
              <a:rPr b="1" lang="en" sz="1600"/>
              <a:t>potassium</a:t>
            </a:r>
            <a:r>
              <a:rPr lang="en" sz="1600"/>
              <a:t> and other solutes to then-standard </a:t>
            </a:r>
            <a:r>
              <a:rPr b="1" lang="en" sz="1600"/>
              <a:t>0.75%</a:t>
            </a:r>
            <a:r>
              <a:rPr lang="en" sz="1600"/>
              <a:t> saline - now known as </a:t>
            </a:r>
            <a:r>
              <a:rPr b="1" lang="en" sz="1600"/>
              <a:t>Ringer’s Solution</a:t>
            </a:r>
            <a:br>
              <a:rPr b="1" lang="en" sz="1600"/>
            </a:br>
            <a:endParaRPr b="1" sz="1600"/>
          </a:p>
          <a:p>
            <a:pPr indent="-330200" lvl="0" marL="457200" rtl="0">
              <a:spcBef>
                <a:spcPts val="0"/>
              </a:spcBef>
              <a:spcAft>
                <a:spcPts val="0"/>
              </a:spcAft>
              <a:buSzPts val="1600"/>
              <a:buChar char="●"/>
            </a:pPr>
            <a:r>
              <a:rPr lang="en" sz="1600"/>
              <a:t>Discovery of benefit from </a:t>
            </a:r>
            <a:r>
              <a:rPr b="1" lang="en" sz="1600"/>
              <a:t>calcium</a:t>
            </a:r>
            <a:r>
              <a:rPr lang="en" sz="1600"/>
              <a:t> was incidental, when London tap was used instead of distilled water. </a:t>
            </a:r>
            <a:r>
              <a:rPr i="1" lang="en" sz="1600"/>
              <a:t>London tap water happens to have almost exact Ca++ </a:t>
            </a:r>
            <a:r>
              <a:rPr i="1" lang="en" sz="1600"/>
              <a:t>concentration</a:t>
            </a:r>
            <a:r>
              <a:rPr i="1" lang="en" sz="1600"/>
              <a:t> as the blood!</a:t>
            </a:r>
            <a:br>
              <a:rPr i="1" lang="en" sz="1600"/>
            </a:br>
            <a:endParaRPr i="1" sz="1600"/>
          </a:p>
          <a:p>
            <a:pPr indent="-330200" lvl="0" marL="457200">
              <a:spcBef>
                <a:spcPts val="0"/>
              </a:spcBef>
              <a:spcAft>
                <a:spcPts val="0"/>
              </a:spcAft>
              <a:buSzPts val="1600"/>
              <a:buChar char="●"/>
            </a:pPr>
            <a:r>
              <a:rPr b="1" lang="en" sz="1600"/>
              <a:t>Lactate</a:t>
            </a:r>
            <a:r>
              <a:rPr lang="en" sz="1600"/>
              <a:t> was added later by American pediatrician Alexis Hartman in 1930 as a buffer - </a:t>
            </a:r>
            <a:r>
              <a:rPr b="1" lang="en" sz="1600"/>
              <a:t>Lactated Ringer’s (</a:t>
            </a:r>
            <a:r>
              <a:rPr i="1" lang="en" sz="1600"/>
              <a:t>AKA</a:t>
            </a:r>
            <a:r>
              <a:rPr b="1" i="1" lang="en" sz="1600"/>
              <a:t> Hartman’s solution</a:t>
            </a:r>
            <a:r>
              <a:rPr b="1" lang="en" sz="1600"/>
              <a:t>)</a:t>
            </a:r>
            <a:endParaRPr b="1" sz="1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Fluid resuscitation in Hypovolemic/Septic Shock</a:t>
            </a:r>
            <a:endParaRPr/>
          </a:p>
        </p:txBody>
      </p:sp>
      <p:sp>
        <p:nvSpPr>
          <p:cNvPr id="109" name="Shape 109"/>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323850" lvl="0" marL="457200" rtl="0">
              <a:spcBef>
                <a:spcPts val="0"/>
              </a:spcBef>
              <a:spcAft>
                <a:spcPts val="0"/>
              </a:spcAft>
              <a:buClr>
                <a:schemeClr val="dk1"/>
              </a:buClr>
              <a:buSzPts val="1500"/>
              <a:buChar char="❖"/>
            </a:pPr>
            <a:r>
              <a:rPr lang="en" sz="1500">
                <a:solidFill>
                  <a:schemeClr val="dk1"/>
                </a:solidFill>
                <a:highlight>
                  <a:srgbClr val="FFFFFF"/>
                </a:highlight>
              </a:rPr>
              <a:t>Start </a:t>
            </a:r>
            <a:r>
              <a:rPr b="1" lang="en" sz="1500">
                <a:solidFill>
                  <a:schemeClr val="dk1"/>
                </a:solidFill>
                <a:highlight>
                  <a:srgbClr val="FFFFFF"/>
                </a:highlight>
              </a:rPr>
              <a:t>EARLY</a:t>
            </a:r>
            <a:r>
              <a:rPr lang="en" sz="1500">
                <a:solidFill>
                  <a:schemeClr val="dk1"/>
                </a:solidFill>
                <a:highlight>
                  <a:srgbClr val="FFFFFF"/>
                </a:highlight>
              </a:rPr>
              <a:t>! (within 1 hour)</a:t>
            </a:r>
            <a:endParaRPr sz="1500">
              <a:solidFill>
                <a:schemeClr val="dk1"/>
              </a:solidFill>
              <a:highlight>
                <a:srgbClr val="FFFFFF"/>
              </a:highlight>
            </a:endParaRPr>
          </a:p>
          <a:p>
            <a:pPr indent="-323850" lvl="0" marL="457200" rtl="0">
              <a:spcBef>
                <a:spcPts val="0"/>
              </a:spcBef>
              <a:spcAft>
                <a:spcPts val="0"/>
              </a:spcAft>
              <a:buClr>
                <a:schemeClr val="dk1"/>
              </a:buClr>
              <a:buSzPts val="1500"/>
              <a:buChar char="❖"/>
            </a:pPr>
            <a:r>
              <a:rPr lang="en" sz="1500">
                <a:solidFill>
                  <a:schemeClr val="dk1"/>
                </a:solidFill>
                <a:highlight>
                  <a:srgbClr val="FFFFFF"/>
                </a:highlight>
              </a:rPr>
              <a:t>Give adequate </a:t>
            </a:r>
            <a:r>
              <a:rPr b="1" lang="en" sz="1500">
                <a:solidFill>
                  <a:schemeClr val="dk1"/>
                </a:solidFill>
                <a:highlight>
                  <a:srgbClr val="FFFFFF"/>
                </a:highlight>
              </a:rPr>
              <a:t>VOLUME</a:t>
            </a:r>
            <a:r>
              <a:rPr lang="en" sz="1500">
                <a:solidFill>
                  <a:schemeClr val="dk1"/>
                </a:solidFill>
                <a:highlight>
                  <a:srgbClr val="FFFFFF"/>
                </a:highlight>
              </a:rPr>
              <a:t>! (30ml/kg, 2-3L)</a:t>
            </a:r>
            <a:endParaRPr sz="1500">
              <a:solidFill>
                <a:schemeClr val="dk1"/>
              </a:solidFill>
              <a:highlight>
                <a:srgbClr val="FFFFFF"/>
              </a:highlight>
            </a:endParaRPr>
          </a:p>
          <a:p>
            <a:pPr indent="-323850" lvl="0" marL="457200" rtl="0">
              <a:spcBef>
                <a:spcPts val="0"/>
              </a:spcBef>
              <a:spcAft>
                <a:spcPts val="0"/>
              </a:spcAft>
              <a:buClr>
                <a:schemeClr val="dk1"/>
              </a:buClr>
              <a:buSzPts val="1500"/>
              <a:buChar char="❖"/>
            </a:pPr>
            <a:r>
              <a:rPr b="1" lang="en" sz="1500">
                <a:solidFill>
                  <a:schemeClr val="dk1"/>
                </a:solidFill>
                <a:highlight>
                  <a:srgbClr val="FFFFFF"/>
                </a:highlight>
              </a:rPr>
              <a:t>REASSESS</a:t>
            </a:r>
            <a:r>
              <a:rPr lang="en" sz="1500">
                <a:solidFill>
                  <a:schemeClr val="dk1"/>
                </a:solidFill>
                <a:highlight>
                  <a:srgbClr val="FFFFFF"/>
                </a:highlight>
              </a:rPr>
              <a:t>! after </a:t>
            </a:r>
            <a:r>
              <a:rPr lang="en" sz="1500">
                <a:highlight>
                  <a:srgbClr val="FFFFFF"/>
                </a:highlight>
              </a:rPr>
              <a:t>initial fluid resuscitation</a:t>
            </a:r>
            <a:br>
              <a:rPr lang="en" sz="1500">
                <a:solidFill>
                  <a:schemeClr val="dk1"/>
                </a:solidFill>
                <a:highlight>
                  <a:srgbClr val="FFFFFF"/>
                </a:highlight>
              </a:rPr>
            </a:br>
            <a:endParaRPr sz="1500">
              <a:solidFill>
                <a:schemeClr val="dk1"/>
              </a:solidFill>
              <a:highlight>
                <a:srgbClr val="FFFFFF"/>
              </a:highlight>
            </a:endParaRPr>
          </a:p>
          <a:p>
            <a:pPr indent="-323850" lvl="0" marL="457200" rtl="0">
              <a:spcBef>
                <a:spcPts val="0"/>
              </a:spcBef>
              <a:spcAft>
                <a:spcPts val="0"/>
              </a:spcAft>
              <a:buClr>
                <a:schemeClr val="dk1"/>
              </a:buClr>
              <a:buSzPts val="1500"/>
              <a:buChar char="❖"/>
            </a:pPr>
            <a:r>
              <a:rPr lang="en" sz="1500">
                <a:solidFill>
                  <a:schemeClr val="dk1"/>
                </a:solidFill>
                <a:highlight>
                  <a:srgbClr val="FFFFFF"/>
                </a:highlight>
              </a:rPr>
              <a:t>Saline versus </a:t>
            </a:r>
            <a:r>
              <a:rPr b="1" lang="en" sz="1500">
                <a:solidFill>
                  <a:schemeClr val="dk1"/>
                </a:solidFill>
                <a:highlight>
                  <a:srgbClr val="FFFFFF"/>
                </a:highlight>
              </a:rPr>
              <a:t>Albumin</a:t>
            </a:r>
            <a:r>
              <a:rPr lang="en" sz="1500">
                <a:solidFill>
                  <a:schemeClr val="dk1"/>
                </a:solidFill>
                <a:highlight>
                  <a:srgbClr val="FFFFFF"/>
                </a:highlight>
              </a:rPr>
              <a:t> Fluid Evaluation (SAFE) trial - </a:t>
            </a:r>
            <a:r>
              <a:rPr b="1" lang="en" sz="1500">
                <a:solidFill>
                  <a:schemeClr val="dk1"/>
                </a:solidFill>
                <a:highlight>
                  <a:srgbClr val="FFFFFF"/>
                </a:highlight>
              </a:rPr>
              <a:t>no benefit, much higher cost</a:t>
            </a:r>
            <a:endParaRPr b="1" sz="1500">
              <a:solidFill>
                <a:schemeClr val="dk1"/>
              </a:solidFill>
              <a:highlight>
                <a:srgbClr val="FFFFFF"/>
              </a:highlight>
            </a:endParaRPr>
          </a:p>
          <a:p>
            <a:pPr indent="-323850" lvl="0" marL="457200" rtl="0">
              <a:spcBef>
                <a:spcPts val="0"/>
              </a:spcBef>
              <a:spcAft>
                <a:spcPts val="0"/>
              </a:spcAft>
              <a:buClr>
                <a:schemeClr val="dk1"/>
              </a:buClr>
              <a:buSzPts val="1500"/>
              <a:buChar char="❖"/>
            </a:pPr>
            <a:r>
              <a:rPr lang="en" sz="1500">
                <a:solidFill>
                  <a:schemeClr val="dk1"/>
                </a:solidFill>
                <a:highlight>
                  <a:srgbClr val="FFFFFF"/>
                </a:highlight>
              </a:rPr>
              <a:t>Saline vs </a:t>
            </a:r>
            <a:r>
              <a:rPr b="1" lang="en" sz="1500">
                <a:solidFill>
                  <a:schemeClr val="dk1"/>
                </a:solidFill>
                <a:highlight>
                  <a:srgbClr val="FFFFFF"/>
                </a:highlight>
              </a:rPr>
              <a:t>Pentastarch</a:t>
            </a:r>
            <a:r>
              <a:rPr lang="en" sz="1500">
                <a:solidFill>
                  <a:schemeClr val="dk1"/>
                </a:solidFill>
                <a:highlight>
                  <a:srgbClr val="FFFFFF"/>
                </a:highlight>
              </a:rPr>
              <a:t>/HES -</a:t>
            </a:r>
            <a:r>
              <a:rPr b="1" lang="en" sz="1500">
                <a:solidFill>
                  <a:schemeClr val="dk1"/>
                </a:solidFill>
                <a:highlight>
                  <a:srgbClr val="FFFFFF"/>
                </a:highlight>
              </a:rPr>
              <a:t> increased mortality and need for RRT with dextrans</a:t>
            </a:r>
            <a:endParaRPr b="1" sz="1500">
              <a:solidFill>
                <a:schemeClr val="dk1"/>
              </a:solidFill>
              <a:highlight>
                <a:srgbClr val="FFFFFF"/>
              </a:highlight>
            </a:endParaRPr>
          </a:p>
          <a:p>
            <a:pPr indent="-323850" lvl="0" marL="457200" rtl="0">
              <a:spcBef>
                <a:spcPts val="0"/>
              </a:spcBef>
              <a:spcAft>
                <a:spcPts val="0"/>
              </a:spcAft>
              <a:buClr>
                <a:schemeClr val="dk1"/>
              </a:buClr>
              <a:buSzPts val="1500"/>
              <a:buChar char="❖"/>
            </a:pPr>
            <a:r>
              <a:rPr lang="en" sz="1500">
                <a:solidFill>
                  <a:schemeClr val="dk1"/>
                </a:solidFill>
                <a:highlight>
                  <a:srgbClr val="FFFFFF"/>
                </a:highlight>
              </a:rPr>
              <a:t>Saline vs </a:t>
            </a:r>
            <a:r>
              <a:rPr b="1" lang="en" sz="1500">
                <a:solidFill>
                  <a:schemeClr val="dk1"/>
                </a:solidFill>
                <a:highlight>
                  <a:srgbClr val="FFFFFF"/>
                </a:highlight>
              </a:rPr>
              <a:t>Balanced solutions</a:t>
            </a:r>
            <a:r>
              <a:rPr lang="en" sz="1500">
                <a:solidFill>
                  <a:schemeClr val="dk1"/>
                </a:solidFill>
                <a:highlight>
                  <a:srgbClr val="FFFFFF"/>
                </a:highlight>
              </a:rPr>
              <a:t> (LR/H</a:t>
            </a:r>
            <a:r>
              <a:rPr lang="en" sz="1500">
                <a:highlight>
                  <a:srgbClr val="FFFFFF"/>
                </a:highlight>
              </a:rPr>
              <a:t>S</a:t>
            </a:r>
            <a:r>
              <a:rPr lang="en" sz="1500">
                <a:solidFill>
                  <a:schemeClr val="dk1"/>
                </a:solidFill>
                <a:highlight>
                  <a:srgbClr val="FFFFFF"/>
                </a:highlight>
              </a:rPr>
              <a:t>/Pedialyte)</a:t>
            </a:r>
            <a:r>
              <a:rPr lang="en" sz="1500">
                <a:highlight>
                  <a:srgbClr val="FFFFFF"/>
                </a:highlight>
              </a:rPr>
              <a:t> </a:t>
            </a:r>
            <a:br>
              <a:rPr lang="en" sz="1500">
                <a:highlight>
                  <a:srgbClr val="FFFFFF"/>
                </a:highlight>
              </a:rPr>
            </a:br>
            <a:r>
              <a:rPr b="1" i="1" lang="en" sz="1500">
                <a:highlight>
                  <a:srgbClr val="FFFFFF"/>
                </a:highlight>
              </a:rPr>
              <a:t>Hypothesis</a:t>
            </a:r>
            <a:r>
              <a:rPr lang="en" sz="1500">
                <a:solidFill>
                  <a:schemeClr val="dk1"/>
                </a:solidFill>
                <a:highlight>
                  <a:srgbClr val="FFFFFF"/>
                </a:highlight>
              </a:rPr>
              <a:t>:</a:t>
            </a:r>
            <a:endParaRPr sz="1500">
              <a:solidFill>
                <a:schemeClr val="dk1"/>
              </a:solidFill>
              <a:highlight>
                <a:srgbClr val="FFFFFF"/>
              </a:highlight>
            </a:endParaRPr>
          </a:p>
          <a:p>
            <a:pPr indent="-323850" lvl="1" marL="914400" rtl="0">
              <a:spcBef>
                <a:spcPts val="0"/>
              </a:spcBef>
              <a:spcAft>
                <a:spcPts val="0"/>
              </a:spcAft>
              <a:buClr>
                <a:schemeClr val="dk1"/>
              </a:buClr>
              <a:buSzPts val="1500"/>
              <a:buChar char="➢"/>
            </a:pPr>
            <a:r>
              <a:rPr i="1" lang="en" sz="1500">
                <a:solidFill>
                  <a:schemeClr val="dk1"/>
                </a:solidFill>
                <a:highlight>
                  <a:srgbClr val="FFFFFF"/>
                </a:highlight>
              </a:rPr>
              <a:t>Lower </a:t>
            </a:r>
            <a:r>
              <a:rPr i="1" lang="en" sz="1500">
                <a:solidFill>
                  <a:schemeClr val="dk1"/>
                </a:solidFill>
                <a:highlight>
                  <a:srgbClr val="FFFFFF"/>
                </a:highlight>
              </a:rPr>
              <a:t>occurrence</a:t>
            </a:r>
            <a:r>
              <a:rPr i="1" lang="en" sz="1500">
                <a:solidFill>
                  <a:schemeClr val="dk1"/>
                </a:solidFill>
                <a:highlight>
                  <a:srgbClr val="FFFFFF"/>
                </a:highlight>
              </a:rPr>
              <a:t> of hyperchloremic acidosis</a:t>
            </a:r>
            <a:endParaRPr i="1" sz="1500">
              <a:solidFill>
                <a:schemeClr val="dk1"/>
              </a:solidFill>
              <a:highlight>
                <a:srgbClr val="FFFFFF"/>
              </a:highlight>
            </a:endParaRPr>
          </a:p>
          <a:p>
            <a:pPr indent="-323850" lvl="1" marL="914400" rtl="0">
              <a:spcBef>
                <a:spcPts val="0"/>
              </a:spcBef>
              <a:spcAft>
                <a:spcPts val="0"/>
              </a:spcAft>
              <a:buClr>
                <a:schemeClr val="dk1"/>
              </a:buClr>
              <a:buSzPts val="1500"/>
              <a:buChar char="➢"/>
            </a:pPr>
            <a:r>
              <a:rPr i="1" lang="en" sz="1500">
                <a:solidFill>
                  <a:schemeClr val="dk1"/>
                </a:solidFill>
                <a:highlight>
                  <a:srgbClr val="FFFFFF"/>
                </a:highlight>
              </a:rPr>
              <a:t>Less Na load on kidneys</a:t>
            </a:r>
            <a:endParaRPr i="1" sz="1500">
              <a:solidFill>
                <a:schemeClr val="dk1"/>
              </a:solidFill>
              <a:highlight>
                <a:srgbClr val="FFFFFF"/>
              </a:highlight>
            </a:endParaRPr>
          </a:p>
          <a:p>
            <a:pPr indent="-323850" lvl="1" marL="914400" rtl="0">
              <a:spcBef>
                <a:spcPts val="0"/>
              </a:spcBef>
              <a:spcAft>
                <a:spcPts val="0"/>
              </a:spcAft>
              <a:buClr>
                <a:schemeClr val="dk1"/>
              </a:buClr>
              <a:buSzPts val="1500"/>
              <a:buChar char="➢"/>
            </a:pPr>
            <a:r>
              <a:rPr i="1" lang="en" sz="1500">
                <a:solidFill>
                  <a:schemeClr val="dk1"/>
                </a:solidFill>
                <a:highlight>
                  <a:srgbClr val="FFFFFF"/>
                </a:highlight>
              </a:rPr>
              <a:t>Correction of metabolic </a:t>
            </a:r>
            <a:r>
              <a:rPr i="1" lang="en" sz="1500">
                <a:solidFill>
                  <a:schemeClr val="dk1"/>
                </a:solidFill>
                <a:highlight>
                  <a:srgbClr val="FFFFFF"/>
                </a:highlight>
              </a:rPr>
              <a:t>acidosis</a:t>
            </a:r>
            <a:endParaRPr i="1" sz="1500">
              <a:solidFill>
                <a:schemeClr val="dk1"/>
              </a:solidFill>
              <a:highlight>
                <a:srgbClr val="FFFFFF"/>
              </a:highlight>
            </a:endParaRPr>
          </a:p>
          <a:p>
            <a:pPr indent="0" lvl="0" marL="457200" rtl="0">
              <a:spcBef>
                <a:spcPts val="1600"/>
              </a:spcBef>
              <a:spcAft>
                <a:spcPts val="1600"/>
              </a:spcAft>
              <a:buNone/>
            </a:pPr>
            <a:r>
              <a:t/>
            </a:r>
            <a:endParaRPr sz="1500">
              <a:solidFill>
                <a:schemeClr val="dk1"/>
              </a:solidFill>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Shape 114"/>
          <p:cNvSpPr txBox="1"/>
          <p:nvPr>
            <p:ph idx="1" type="body"/>
          </p:nvPr>
        </p:nvSpPr>
        <p:spPr>
          <a:xfrm>
            <a:off x="311700" y="230125"/>
            <a:ext cx="8520600" cy="43389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b="1" lang="en" u="sng"/>
              <a:t>SMART-MED/SMART-SURG Trial</a:t>
            </a:r>
            <a:br>
              <a:rPr b="1" lang="en" u="sng"/>
            </a:br>
            <a:r>
              <a:rPr lang="en"/>
              <a:t>&gt;15’000 adults admitted to </a:t>
            </a:r>
            <a:r>
              <a:rPr b="1" lang="en"/>
              <a:t>ICU</a:t>
            </a:r>
            <a:r>
              <a:rPr lang="en"/>
              <a:t>, randomized to </a:t>
            </a:r>
            <a:r>
              <a:rPr b="1" lang="en"/>
              <a:t>NS vs LR</a:t>
            </a:r>
            <a:endParaRPr b="1"/>
          </a:p>
          <a:p>
            <a:pPr indent="-342900" lvl="0" marL="457200" rtl="0">
              <a:spcBef>
                <a:spcPts val="1600"/>
              </a:spcBef>
              <a:spcAft>
                <a:spcPts val="0"/>
              </a:spcAft>
              <a:buSzPts val="1800"/>
              <a:buChar char="●"/>
            </a:pPr>
            <a:r>
              <a:rPr b="1" lang="en"/>
              <a:t>Lower</a:t>
            </a:r>
            <a:r>
              <a:rPr lang="en"/>
              <a:t> incidence of death or RRT at 30 days (15.4 vs 14.3%)</a:t>
            </a:r>
            <a:endParaRPr/>
          </a:p>
          <a:p>
            <a:pPr indent="-342900" lvl="0" marL="457200" rtl="0">
              <a:spcBef>
                <a:spcPts val="0"/>
              </a:spcBef>
              <a:spcAft>
                <a:spcPts val="0"/>
              </a:spcAft>
              <a:buSzPts val="1800"/>
              <a:buChar char="●"/>
            </a:pPr>
            <a:r>
              <a:rPr b="1" lang="en"/>
              <a:t>Higher benefit</a:t>
            </a:r>
            <a:r>
              <a:rPr lang="en"/>
              <a:t> in patients with </a:t>
            </a:r>
            <a:r>
              <a:rPr b="1" lang="en"/>
              <a:t>sepsis</a:t>
            </a:r>
            <a:r>
              <a:rPr lang="en"/>
              <a:t> (29% vs 25%)</a:t>
            </a:r>
            <a:endParaRPr/>
          </a:p>
          <a:p>
            <a:pPr indent="0" lvl="0" marL="0" rtl="0">
              <a:spcBef>
                <a:spcPts val="1600"/>
              </a:spcBef>
              <a:spcAft>
                <a:spcPts val="0"/>
              </a:spcAft>
              <a:buNone/>
            </a:pPr>
            <a:r>
              <a:t/>
            </a:r>
            <a:endParaRPr b="1" u="sng"/>
          </a:p>
          <a:p>
            <a:pPr indent="0" lvl="0" marL="0" rtl="0">
              <a:spcBef>
                <a:spcPts val="1600"/>
              </a:spcBef>
              <a:spcAft>
                <a:spcPts val="0"/>
              </a:spcAft>
              <a:buNone/>
            </a:pPr>
            <a:r>
              <a:rPr b="1" lang="en" u="sng"/>
              <a:t>SALT-ED Trial</a:t>
            </a:r>
            <a:br>
              <a:rPr lang="en"/>
            </a:br>
            <a:r>
              <a:rPr lang="en"/>
              <a:t>&gt;13’000 </a:t>
            </a:r>
            <a:r>
              <a:rPr b="1" lang="en"/>
              <a:t>non-ICU</a:t>
            </a:r>
            <a:r>
              <a:rPr lang="en"/>
              <a:t> patients, also </a:t>
            </a:r>
            <a:r>
              <a:rPr lang="en"/>
              <a:t>randomized to </a:t>
            </a:r>
            <a:r>
              <a:rPr b="1" lang="en"/>
              <a:t>NS vs LR</a:t>
            </a:r>
            <a:endParaRPr b="1"/>
          </a:p>
          <a:p>
            <a:pPr indent="-342900" lvl="0" marL="457200" rtl="0">
              <a:spcBef>
                <a:spcPts val="1600"/>
              </a:spcBef>
              <a:spcAft>
                <a:spcPts val="0"/>
              </a:spcAft>
              <a:buSzPts val="1800"/>
              <a:buChar char="●"/>
            </a:pPr>
            <a:r>
              <a:rPr b="1" lang="en"/>
              <a:t>Modest</a:t>
            </a:r>
            <a:r>
              <a:rPr lang="en"/>
              <a:t> decrease in death or RRT at 30 days (5.6% vs 4.7%)</a:t>
            </a:r>
            <a:endParaRPr/>
          </a:p>
          <a:p>
            <a:pPr indent="-342900" lvl="0" marL="457200">
              <a:spcBef>
                <a:spcPts val="0"/>
              </a:spcBef>
              <a:spcAft>
                <a:spcPts val="0"/>
              </a:spcAft>
              <a:buSzPts val="1800"/>
              <a:buChar char="●"/>
            </a:pPr>
            <a:r>
              <a:rPr b="1" lang="en"/>
              <a:t>No difference</a:t>
            </a:r>
            <a:r>
              <a:rPr lang="en"/>
              <a:t> in hospital-free days</a:t>
            </a:r>
            <a:endParaRPr/>
          </a:p>
        </p:txBody>
      </p:sp>
      <p:sp>
        <p:nvSpPr>
          <p:cNvPr id="115" name="Shape 115"/>
          <p:cNvSpPr txBox="1"/>
          <p:nvPr/>
        </p:nvSpPr>
        <p:spPr>
          <a:xfrm>
            <a:off x="0" y="4703975"/>
            <a:ext cx="2213400" cy="3990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i="1" lang="en" sz="600">
                <a:solidFill>
                  <a:schemeClr val="dk1"/>
                </a:solidFill>
              </a:rPr>
              <a:t>NEJM, March 1st, 2018</a:t>
            </a:r>
            <a:endParaRPr sz="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Shape 120"/>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Uptodate Summary</a:t>
            </a:r>
            <a:endParaRPr/>
          </a:p>
        </p:txBody>
      </p:sp>
      <p:sp>
        <p:nvSpPr>
          <p:cNvPr id="121" name="Shape 121"/>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1300">
                <a:solidFill>
                  <a:schemeClr val="dk1"/>
                </a:solidFill>
                <a:highlight>
                  <a:srgbClr val="FFFFFF"/>
                </a:highlight>
              </a:rPr>
              <a:t>The choice between balanced solutions and normal saline is individualized and informed by factors including </a:t>
            </a:r>
            <a:r>
              <a:rPr b="1" lang="en" sz="1300">
                <a:solidFill>
                  <a:schemeClr val="dk1"/>
                </a:solidFill>
                <a:highlight>
                  <a:srgbClr val="FFFFFF"/>
                </a:highlight>
              </a:rPr>
              <a:t>patient chemistries</a:t>
            </a:r>
            <a:r>
              <a:rPr lang="en" sz="1300">
                <a:solidFill>
                  <a:schemeClr val="dk1"/>
                </a:solidFill>
                <a:highlight>
                  <a:srgbClr val="FFFFFF"/>
                </a:highlight>
              </a:rPr>
              <a:t>, </a:t>
            </a:r>
            <a:r>
              <a:rPr b="1" lang="en" sz="1300">
                <a:solidFill>
                  <a:schemeClr val="dk1"/>
                </a:solidFill>
                <a:highlight>
                  <a:srgbClr val="FFFFFF"/>
                </a:highlight>
              </a:rPr>
              <a:t>estimated volume</a:t>
            </a:r>
            <a:r>
              <a:rPr lang="en" sz="1300">
                <a:solidFill>
                  <a:schemeClr val="dk1"/>
                </a:solidFill>
                <a:highlight>
                  <a:srgbClr val="FFFFFF"/>
                </a:highlight>
              </a:rPr>
              <a:t> of resuscitation, </a:t>
            </a:r>
            <a:r>
              <a:rPr b="1" lang="en" sz="1300">
                <a:solidFill>
                  <a:schemeClr val="dk1"/>
                </a:solidFill>
                <a:highlight>
                  <a:srgbClr val="FFFFFF"/>
                </a:highlight>
              </a:rPr>
              <a:t>potential adverse effect</a:t>
            </a:r>
            <a:r>
              <a:rPr lang="en" sz="1300">
                <a:solidFill>
                  <a:schemeClr val="dk1"/>
                </a:solidFill>
                <a:highlight>
                  <a:srgbClr val="FFFFFF"/>
                </a:highlight>
              </a:rPr>
              <a:t> of the solution used (eg, hyponatremia [Ringer's lactate] and hyperchloremic acidosis [normal saline] as well as institutional and physician preference. </a:t>
            </a:r>
            <a:endParaRPr sz="1300">
              <a:solidFill>
                <a:schemeClr val="dk1"/>
              </a:solidFill>
              <a:highlight>
                <a:srgbClr val="FFFFFF"/>
              </a:highlight>
            </a:endParaRPr>
          </a:p>
          <a:p>
            <a:pPr indent="0" lvl="0" marL="0" rtl="0">
              <a:spcBef>
                <a:spcPts val="1600"/>
              </a:spcBef>
              <a:spcAft>
                <a:spcPts val="0"/>
              </a:spcAft>
              <a:buNone/>
            </a:pPr>
            <a:r>
              <a:rPr i="1" lang="en" sz="1300">
                <a:solidFill>
                  <a:schemeClr val="dk1"/>
                </a:solidFill>
                <a:highlight>
                  <a:srgbClr val="FFFFFF"/>
                </a:highlight>
              </a:rPr>
              <a:t>The clinician should have a low threshold to re-evaluate the type of fluid administered depending on the patient's response and development of adverse effects. </a:t>
            </a:r>
            <a:endParaRPr i="1" sz="1300">
              <a:solidFill>
                <a:schemeClr val="dk1"/>
              </a:solidFill>
              <a:highlight>
                <a:srgbClr val="FFFFFF"/>
              </a:highlight>
            </a:endParaRPr>
          </a:p>
          <a:p>
            <a:pPr indent="0" lvl="0" marL="0">
              <a:spcBef>
                <a:spcPts val="1600"/>
              </a:spcBef>
              <a:spcAft>
                <a:spcPts val="1600"/>
              </a:spcAft>
              <a:buNone/>
            </a:pPr>
            <a:r>
              <a:rPr lang="en" sz="1300">
                <a:solidFill>
                  <a:schemeClr val="dk1"/>
                </a:solidFill>
                <a:highlight>
                  <a:srgbClr val="FFFFFF"/>
                </a:highlight>
              </a:rPr>
              <a:t>The rationale for this recommendation is based upon the lack of an ideal standard crystalloid resuscitation solution, data from randomized trials that is conflicting but may suggest </a:t>
            </a:r>
            <a:r>
              <a:rPr b="1" lang="en" sz="1300">
                <a:solidFill>
                  <a:schemeClr val="dk1"/>
                </a:solidFill>
                <a:highlight>
                  <a:srgbClr val="FFFFFF"/>
                </a:highlight>
              </a:rPr>
              <a:t>potential benefit from balanced crystalloids in those in whom large volumes of fluids are administered (eg, &gt;2 liters)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