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Economica"/>
      <p:regular r:id="rId20"/>
      <p:bold r:id="rId21"/>
      <p:italic r:id="rId22"/>
      <p:boldItalic r:id="rId23"/>
    </p:embeddedFont>
    <p:embeddedFont>
      <p:font typeface="Open Sans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Economica-regular.fntdata"/><Relationship Id="rId22" Type="http://schemas.openxmlformats.org/officeDocument/2006/relationships/font" Target="fonts/Economica-italic.fntdata"/><Relationship Id="rId21" Type="http://schemas.openxmlformats.org/officeDocument/2006/relationships/font" Target="fonts/Economica-bold.fntdata"/><Relationship Id="rId24" Type="http://schemas.openxmlformats.org/officeDocument/2006/relationships/font" Target="fonts/OpenSans-regular.fntdata"/><Relationship Id="rId23" Type="http://schemas.openxmlformats.org/officeDocument/2006/relationships/font" Target="fonts/Economica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penSans-italic.fntdata"/><Relationship Id="rId25" Type="http://schemas.openxmlformats.org/officeDocument/2006/relationships/font" Target="fonts/OpenSans-bold.fntdata"/><Relationship Id="rId27" Type="http://schemas.openxmlformats.org/officeDocument/2006/relationships/font" Target="fonts/Ope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d04ea014e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d04ea014e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d04ea014e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d04ea014e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d04ea014e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d04ea014e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e2d9a2dec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e2d9a2dec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d04ea014e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d04ea014e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e2d9a2dec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e2d9a2de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e2d9a2dec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e2d9a2dec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e2d9a2dec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e2d9a2dec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d04ea014e_0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d04ea014e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e2d9a2dec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e2d9a2dec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d04ea014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d04ea014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e2d9a2dec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e2d9a2dec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d04ea014e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d04ea014e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460225"/>
            <a:ext cx="1081625" cy="1124950"/>
          </a:xfrm>
          <a:custGeom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7" name="Google Shape;17;p3"/>
          <p:cNvSpPr/>
          <p:nvPr/>
        </p:nvSpPr>
        <p:spPr>
          <a:xfrm flipH="1" rot="10800000">
            <a:off x="466425" y="3558325"/>
            <a:ext cx="1081625" cy="1124950"/>
          </a:xfrm>
          <a:custGeom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lux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Journal Club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7/20/2018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Clinical Case</a:t>
            </a:r>
            <a:endParaRPr/>
          </a:p>
        </p:txBody>
      </p:sp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311700" y="1147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79 yo female BIBA on 6/7/18, chief complaint “fever,confusion”</a:t>
            </a:r>
            <a:endParaRPr sz="1600"/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rPr b="1" i="1" lang="en" sz="1600"/>
              <a:t>HPI: </a:t>
            </a:r>
            <a:r>
              <a:rPr i="1" lang="en" sz="1600"/>
              <a:t>“79 year old female with a past hx kidney transplant 2009, cor pulmonale increased confusion x 4 days.  Fever four days ago and today.  Patient usually alert and oriented.  No focal complaints except cough a few days ago and RLQ pain by exam.  No neck stiffness or weakness of upper or lower ext”</a:t>
            </a:r>
            <a:endParaRPr i="1" sz="1600"/>
          </a:p>
          <a:p>
            <a:pPr indent="0" lvl="0" marL="0">
              <a:spcBef>
                <a:spcPts val="1600"/>
              </a:spcBef>
              <a:spcAft>
                <a:spcPts val="1600"/>
              </a:spcAft>
              <a:buNone/>
            </a:pPr>
            <a:r>
              <a:rPr b="1" i="1" lang="en" sz="1600"/>
              <a:t>PMHx:</a:t>
            </a:r>
            <a:r>
              <a:rPr i="1" lang="en" sz="1600"/>
              <a:t> DM-2, on insulin, Renal transplant, Diastolic HF/Cor pulmonale, CAD</a:t>
            </a:r>
            <a:br>
              <a:rPr i="1" lang="en" sz="1600"/>
            </a:br>
            <a:br>
              <a:rPr i="1" lang="en" sz="1600"/>
            </a:br>
            <a:r>
              <a:rPr b="1" i="1" lang="en" sz="1600"/>
              <a:t>Meds:</a:t>
            </a:r>
            <a:r>
              <a:rPr i="1" lang="en" sz="1600"/>
              <a:t> Coreg, Calcitriol, Clopidogrel, Furosemide, Insulin, Losartan, Norvasc, Hydralazine, Prednisone 2.5mg, Mycophenolate, </a:t>
            </a:r>
            <a:r>
              <a:rPr i="1" lang="en" sz="1600"/>
              <a:t>Cyclosporine</a:t>
            </a:r>
            <a:endParaRPr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Initial Exam</a:t>
            </a:r>
            <a:endParaRPr/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311700" y="1147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400"/>
              <a:t>101.7</a:t>
            </a:r>
            <a:r>
              <a:rPr lang="en" sz="1400"/>
              <a:t>, BP </a:t>
            </a:r>
            <a:r>
              <a:rPr b="1" lang="en" sz="1400"/>
              <a:t>201/44</a:t>
            </a:r>
            <a:r>
              <a:rPr lang="en" sz="1400"/>
              <a:t>, HR 70, RR 22, SpO2 99% 2LPM NC</a:t>
            </a:r>
            <a:endParaRPr sz="1400"/>
          </a:p>
          <a:p>
            <a:pPr indent="-317500" lvl="0" marL="457200" rtl="0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b="1" lang="en" sz="1400"/>
              <a:t>Neuro: </a:t>
            </a:r>
            <a:r>
              <a:rPr lang="en" sz="1400"/>
              <a:t> ill appearing and confused as to place, situation; no focal weakness; no UMN signs</a:t>
            </a:r>
            <a:endParaRPr sz="1400"/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 sz="1400"/>
              <a:t>Abd:</a:t>
            </a:r>
            <a:r>
              <a:rPr lang="en" sz="1400"/>
              <a:t> Soft, tender to palpation RLQ</a:t>
            </a:r>
            <a:endParaRPr sz="1400"/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WBC 4.9, HB 11, Plt 257, PMN 86%</a:t>
            </a:r>
            <a:br>
              <a:rPr lang="en" sz="1400"/>
            </a:br>
            <a:r>
              <a:rPr lang="en" sz="1400"/>
              <a:t>Na 126, CO2 24, Cr 0.65, BUN 8, Glu 128</a:t>
            </a:r>
            <a:br>
              <a:rPr lang="en" sz="1400"/>
            </a:br>
            <a:r>
              <a:rPr lang="en" sz="1400"/>
              <a:t>UA, LFT OK, Lactate 0.95</a:t>
            </a:r>
            <a:br>
              <a:rPr lang="en" sz="1400"/>
            </a:br>
            <a:r>
              <a:rPr lang="en" sz="1400"/>
              <a:t>Cyclosporine 204 (100-400)</a:t>
            </a:r>
            <a:endParaRPr sz="1400"/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 sz="1400"/>
              <a:t>CXR</a:t>
            </a:r>
            <a:r>
              <a:rPr lang="en" sz="1400"/>
              <a:t> - Cardiomegaly; </a:t>
            </a:r>
            <a:r>
              <a:rPr b="1" lang="en" sz="1400"/>
              <a:t>Head CT -</a:t>
            </a:r>
            <a:r>
              <a:rPr lang="en" sz="1400"/>
              <a:t> microvascular disease</a:t>
            </a:r>
            <a:endParaRPr sz="1400"/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 sz="1400"/>
              <a:t>CT chest/abdomen/pelvis </a:t>
            </a:r>
            <a:r>
              <a:rPr lang="en" sz="1400"/>
              <a:t>- Mild stranding around the right lower quadrant transplant kidney. Correlate for infection.</a:t>
            </a:r>
            <a:endParaRPr sz="1400"/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 sz="1400"/>
              <a:t>LP</a:t>
            </a:r>
            <a:r>
              <a:rPr lang="en" sz="1400"/>
              <a:t> is ordered</a:t>
            </a:r>
            <a:endParaRPr sz="1400"/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Blood cx drawn and started on Pip/Tazo -&gt; Ceftriaxone (</a:t>
            </a:r>
            <a:r>
              <a:rPr i="1" lang="en" sz="1400"/>
              <a:t>UTI source?</a:t>
            </a:r>
            <a:r>
              <a:rPr lang="en" sz="1400"/>
              <a:t>)</a:t>
            </a:r>
            <a:endParaRPr sz="1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LP</a:t>
            </a:r>
            <a:endParaRPr/>
          </a:p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311700" y="1147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Opening pressure - </a:t>
            </a:r>
            <a:r>
              <a:rPr b="1" lang="en"/>
              <a:t>45</a:t>
            </a:r>
            <a:endParaRPr b="1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WBC - </a:t>
            </a:r>
            <a:r>
              <a:rPr b="1" lang="en"/>
              <a:t>70</a:t>
            </a:r>
            <a:r>
              <a:rPr lang="en"/>
              <a:t>, 93% lymphs</a:t>
            </a:r>
            <a:endParaRPr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Glucose </a:t>
            </a:r>
            <a:r>
              <a:rPr b="1" lang="en"/>
              <a:t>38</a:t>
            </a:r>
            <a:r>
              <a:rPr lang="en"/>
              <a:t>, Protein </a:t>
            </a:r>
            <a:r>
              <a:rPr b="1" lang="en"/>
              <a:t>361</a:t>
            </a:r>
            <a:endParaRPr b="1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Gram stain - negative</a:t>
            </a:r>
            <a:endParaRPr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India Ink - negative</a:t>
            </a:r>
            <a:endParaRPr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Meningitis Antigen Panel - </a:t>
            </a:r>
            <a:r>
              <a:rPr b="1" lang="en"/>
              <a:t>negative</a:t>
            </a:r>
            <a:r>
              <a:rPr lang="en"/>
              <a:t> (e.coli,H influ, Strep, Neisseria,CMV,Enterovirus,HSV1/2, HHV6,ECHO, Varicella, Yeast,Cryptococcus)</a:t>
            </a:r>
            <a:endParaRPr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Cytology - negative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Hospital Stay Day #4</a:t>
            </a:r>
            <a:endParaRPr/>
          </a:p>
        </p:txBody>
      </p:sp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311700" y="1147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Encephalopathy persists</a:t>
            </a:r>
            <a:endParaRPr sz="1300"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Cultures negative</a:t>
            </a:r>
            <a:endParaRPr sz="1300"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Upon further talking with family, </a:t>
            </a:r>
            <a:r>
              <a:rPr i="1" lang="en" sz="1300"/>
              <a:t>patient had gradual decline in cognition over period of several months.  Previously treated for depression, possible dementia.</a:t>
            </a:r>
            <a:endParaRPr i="1" sz="1300"/>
          </a:p>
          <a:p>
            <a:pPr indent="0" lvl="0" marL="457200" rtl="0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-311150" lvl="0" marL="457200" rtl="0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b="1" lang="en" sz="1300"/>
              <a:t>Differential diagnosis</a:t>
            </a:r>
            <a:r>
              <a:rPr lang="en" sz="1300"/>
              <a:t> - CNS lymphoma, atypical infections. </a:t>
            </a:r>
            <a:r>
              <a:rPr b="1" lang="en" sz="1300"/>
              <a:t>Per ID:</a:t>
            </a:r>
            <a:endParaRPr b="1" sz="1300"/>
          </a:p>
          <a:p>
            <a:pPr indent="-311150" lvl="1" marL="914400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i="1" lang="en" sz="1300"/>
              <a:t>The exact etiology of the patient's encephalopathy is in question at the present time.  Viral encephalopathy is still a possibility although the degree protein elevation is somewhat unusual for atypical virus.  Other infectious diseases such as fungal, bacterial, parasitic are extremely unlikely.</a:t>
            </a:r>
            <a:endParaRPr i="1" sz="1300"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i="1" sz="1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</a:t>
            </a:r>
            <a:r>
              <a:rPr lang="en"/>
              <a:t>RI Brain 6/11/2018</a:t>
            </a:r>
            <a:endParaRPr/>
          </a:p>
        </p:txBody>
      </p:sp>
      <p:sp>
        <p:nvSpPr>
          <p:cNvPr id="93" name="Google Shape;93;p18"/>
          <p:cNvSpPr txBox="1"/>
          <p:nvPr>
            <p:ph idx="1" type="body"/>
          </p:nvPr>
        </p:nvSpPr>
        <p:spPr>
          <a:xfrm>
            <a:off x="311700" y="3990225"/>
            <a:ext cx="8520600" cy="92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Impression: </a:t>
            </a:r>
            <a:r>
              <a:rPr i="1" lang="en" sz="1200"/>
              <a:t>Large ring-enhancing mass with significant vasogenic edema in the left occipital parietal regions with slight mass effect and a few millimeter midline shift. This is suspicious for a necrotic malignancy. Differential lies between glioblastoma, lymphoma or metastatic disease.  An infectious process such as an abscess would also be possible but less likely given the large mural nodule.</a:t>
            </a:r>
            <a:endParaRPr i="1" sz="1200"/>
          </a:p>
        </p:txBody>
      </p:sp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2750" y="1299625"/>
            <a:ext cx="4018816" cy="253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idx="1" type="body"/>
          </p:nvPr>
        </p:nvSpPr>
        <p:spPr>
          <a:xfrm>
            <a:off x="311700" y="1147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Presented to QMC to </a:t>
            </a:r>
            <a:r>
              <a:rPr b="1" lang="en" sz="1600"/>
              <a:t>transfer</a:t>
            </a:r>
            <a:r>
              <a:rPr lang="en" sz="1600"/>
              <a:t>, possible brain biopsy</a:t>
            </a:r>
            <a:endParaRPr sz="1600"/>
          </a:p>
          <a:p>
            <a: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QMC </a:t>
            </a:r>
            <a:r>
              <a:rPr b="1" lang="en" sz="1600"/>
              <a:t>neurosurgeon</a:t>
            </a:r>
            <a:r>
              <a:rPr lang="en" sz="1600"/>
              <a:t> reviewed MRI, stated likely high grade glioma, poor outcome regardless of treatment</a:t>
            </a:r>
            <a:endParaRPr sz="1600"/>
          </a:p>
          <a:p>
            <a: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Family asked to proceed with diagnostic </a:t>
            </a:r>
            <a:r>
              <a:rPr b="1" lang="en" sz="1600"/>
              <a:t>biopsy</a:t>
            </a:r>
            <a:endParaRPr b="1" sz="1600"/>
          </a:p>
          <a:p>
            <a: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Patient developed </a:t>
            </a:r>
            <a:r>
              <a:rPr b="1" lang="en" sz="1600"/>
              <a:t>increased lethargy</a:t>
            </a:r>
            <a:r>
              <a:rPr lang="en" sz="1600"/>
              <a:t> despite IV decadron, intubated, started on 3% saline and transferred to QMC</a:t>
            </a:r>
            <a:endParaRPr sz="1600"/>
          </a:p>
        </p:txBody>
      </p:sp>
      <p:sp>
        <p:nvSpPr>
          <p:cNvPr id="100" name="Google Shape;100;p19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Hospital Stay Day #5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idx="1" type="body"/>
          </p:nvPr>
        </p:nvSpPr>
        <p:spPr>
          <a:xfrm>
            <a:off x="311700" y="1147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" sz="1600"/>
              <a:t>Brain biopsy:</a:t>
            </a:r>
            <a:endParaRPr b="1" sz="1600"/>
          </a:p>
          <a:p>
            <a: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EXTENSIVE NECROSIS WITH TOXOPLASMA ORGANISMS IDENTIFIED BY IMMUNOPEROXIDASE STAIN, CONSISTENT WITH NECROTITIZING TOXOPLASMA ENCEPHALITIS</a:t>
            </a:r>
            <a:endParaRPr sz="1600"/>
          </a:p>
          <a:p>
            <a: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Toxoplasma </a:t>
            </a:r>
            <a:r>
              <a:rPr b="1" lang="en" sz="1600"/>
              <a:t>IgG</a:t>
            </a:r>
            <a:r>
              <a:rPr lang="en" sz="1600"/>
              <a:t> &gt; 1:400</a:t>
            </a:r>
            <a:endParaRPr sz="1600"/>
          </a:p>
          <a:p>
            <a: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Started on </a:t>
            </a:r>
            <a:r>
              <a:rPr b="1" lang="en" sz="1600"/>
              <a:t>TMP/SMX</a:t>
            </a:r>
            <a:endParaRPr b="1" sz="1600"/>
          </a:p>
          <a:p>
            <a: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i="1" lang="en" sz="1600"/>
              <a:t>Remains hospitalized as of 7/19, poor nutrition, on PEG</a:t>
            </a:r>
            <a:endParaRPr i="1" sz="1600"/>
          </a:p>
          <a:p>
            <a: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i="1" lang="en" sz="1600"/>
              <a:t>Slowly improving</a:t>
            </a:r>
            <a:endParaRPr i="1" sz="1600"/>
          </a:p>
        </p:txBody>
      </p:sp>
      <p:sp>
        <p:nvSpPr>
          <p:cNvPr id="106" name="Google Shape;106;p20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Final diagnosis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idx="1" type="body"/>
          </p:nvPr>
        </p:nvSpPr>
        <p:spPr>
          <a:xfrm>
            <a:off x="311700" y="1147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" sz="1600"/>
              <a:t>If something looks like an infection, it probably is!</a:t>
            </a:r>
            <a:endParaRPr b="1" sz="1600"/>
          </a:p>
          <a:p>
            <a: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" sz="1600"/>
              <a:t>Immune suppression - think lymphoma and atypical infections</a:t>
            </a:r>
            <a:endParaRPr b="1" sz="1600"/>
          </a:p>
          <a:p>
            <a: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" sz="1600"/>
              <a:t>Tissue diagnosis is critical!</a:t>
            </a:r>
            <a:endParaRPr b="1" sz="1600"/>
          </a:p>
        </p:txBody>
      </p:sp>
      <p:sp>
        <p:nvSpPr>
          <p:cNvPr id="112" name="Google Shape;112;p2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Jumping Topics!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FFR-Guided PCI in Stable Angina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FAME-2 Trial</a:t>
            </a:r>
            <a:endParaRPr/>
          </a:p>
        </p:txBody>
      </p:sp>
      <p:sp>
        <p:nvSpPr>
          <p:cNvPr id="128" name="Google Shape;128;p2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❖"/>
            </a:pPr>
            <a:r>
              <a:t/>
            </a:r>
            <a:endParaRPr i="1" sz="15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457200" rt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pic>
        <p:nvPicPr>
          <p:cNvPr id="129" name="Google Shape;12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600" y="1104575"/>
            <a:ext cx="3886650" cy="1360325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4"/>
          <p:cNvSpPr txBox="1"/>
          <p:nvPr/>
        </p:nvSpPr>
        <p:spPr>
          <a:xfrm>
            <a:off x="4410575" y="1104575"/>
            <a:ext cx="4593300" cy="34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FAME-2 Trial</a:t>
            </a:r>
            <a:endParaRPr b="1"/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PCI vs Best Medical Management for</a:t>
            </a:r>
            <a:r>
              <a:rPr b="1" lang="en"/>
              <a:t> stable CAD</a:t>
            </a:r>
            <a:endParaRPr b="1"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Patients with </a:t>
            </a:r>
            <a:r>
              <a:rPr b="1" lang="en"/>
              <a:t>FFR ≤0.8 randomized to BMM vs PCI+BMM</a:t>
            </a:r>
            <a:endParaRPr b="1"/>
          </a:p>
          <a:p>
            <a: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FFR &gt;0.8 received BMM and entered in registry</a:t>
            </a:r>
            <a:endParaRPr/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888 patients randomized, 332 in registery</a:t>
            </a:r>
            <a:endParaRPr/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</a:t>
            </a:r>
            <a:r>
              <a:rPr lang="en"/>
              <a:t>rimary end point was a composite of</a:t>
            </a:r>
            <a:r>
              <a:rPr b="1" lang="en"/>
              <a:t> death</a:t>
            </a:r>
            <a:r>
              <a:rPr lang="en"/>
              <a:t>, </a:t>
            </a:r>
            <a:r>
              <a:rPr b="1" lang="en"/>
              <a:t>myocardial infarction</a:t>
            </a:r>
            <a:r>
              <a:rPr lang="en"/>
              <a:t>, or </a:t>
            </a:r>
            <a:r>
              <a:rPr b="1" lang="en"/>
              <a:t>urgent revascularization</a:t>
            </a:r>
            <a:endParaRPr b="1"/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4.3% in PCI, 12.7% in BMM</a:t>
            </a:r>
            <a:endParaRPr b="1"/>
          </a:p>
          <a:p>
            <a: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Urgent revascularization 1.6% vs 11.1%</a:t>
            </a:r>
            <a:endParaRPr b="1"/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Registry</a:t>
            </a:r>
            <a:r>
              <a:rPr lang="en"/>
              <a:t> patients primary end point</a:t>
            </a:r>
            <a:r>
              <a:rPr b="1" lang="en"/>
              <a:t> 3%</a:t>
            </a:r>
            <a:endParaRPr b="1"/>
          </a:p>
        </p:txBody>
      </p:sp>
      <p:sp>
        <p:nvSpPr>
          <p:cNvPr id="131" name="Google Shape;131;p24"/>
          <p:cNvSpPr txBox="1"/>
          <p:nvPr/>
        </p:nvSpPr>
        <p:spPr>
          <a:xfrm>
            <a:off x="249775" y="2394125"/>
            <a:ext cx="4072500" cy="21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</a:t>
            </a:r>
            <a:r>
              <a:rPr lang="en"/>
              <a:t> technique used to measure pressure differences across a coronary artery stenosis to determine the likelihood that the stenosis impedes oxygen delivery to the heart muscle</a:t>
            </a:r>
            <a:endParaRPr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FFR </a:t>
            </a:r>
            <a:r>
              <a:rPr lang="en">
                <a:solidFill>
                  <a:schemeClr val="dk1"/>
                </a:solidFill>
              </a:rPr>
              <a:t>≤</a:t>
            </a:r>
            <a:r>
              <a:rPr b="1" lang="en"/>
              <a:t>0.8 </a:t>
            </a:r>
            <a:r>
              <a:rPr lang="en"/>
              <a:t>considered “hemodynamically significant”</a:t>
            </a:r>
            <a:endParaRPr/>
          </a:p>
        </p:txBody>
      </p:sp>
      <p:sp>
        <p:nvSpPr>
          <p:cNvPr id="132" name="Google Shape;132;p24"/>
          <p:cNvSpPr txBox="1"/>
          <p:nvPr/>
        </p:nvSpPr>
        <p:spPr>
          <a:xfrm>
            <a:off x="4410575" y="4386200"/>
            <a:ext cx="45507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S</a:t>
            </a:r>
            <a:r>
              <a:rPr lang="en" sz="1100"/>
              <a:t>eptember 13, 2012 N Engl J Med 2012;</a:t>
            </a:r>
            <a:endParaRPr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FAME-2 (5-Year Follow Up)</a:t>
            </a:r>
            <a:endParaRPr/>
          </a:p>
        </p:txBody>
      </p:sp>
      <p:sp>
        <p:nvSpPr>
          <p:cNvPr id="138" name="Google Shape;138;p25"/>
          <p:cNvSpPr txBox="1"/>
          <p:nvPr>
            <p:ph idx="1" type="body"/>
          </p:nvPr>
        </p:nvSpPr>
        <p:spPr>
          <a:xfrm>
            <a:off x="311700" y="1225225"/>
            <a:ext cx="8520600" cy="164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At 5 years, primary composite end point </a:t>
            </a:r>
            <a:r>
              <a:rPr b="1" lang="en"/>
              <a:t>13.9% </a:t>
            </a:r>
            <a:r>
              <a:rPr lang="en"/>
              <a:t>in</a:t>
            </a:r>
            <a:r>
              <a:rPr b="1" lang="en"/>
              <a:t> PCI </a:t>
            </a:r>
            <a:r>
              <a:rPr b="1" i="1" lang="en"/>
              <a:t>vs</a:t>
            </a:r>
            <a:r>
              <a:rPr b="1" lang="en"/>
              <a:t> 27% </a:t>
            </a:r>
            <a:r>
              <a:rPr lang="en"/>
              <a:t>in</a:t>
            </a:r>
            <a:r>
              <a:rPr b="1" lang="en"/>
              <a:t> BMM</a:t>
            </a:r>
            <a:endParaRPr b="1"/>
          </a:p>
          <a:p>
            <a: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Urgent revascularization 6.3% vs 21%</a:t>
            </a:r>
            <a:endParaRPr b="1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Death 5.1% vs 5.2%</a:t>
            </a:r>
            <a:endParaRPr b="1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MI 8.1 vs 12% </a:t>
            </a:r>
            <a:r>
              <a:rPr lang="en"/>
              <a:t>[CI 0.43-1]</a:t>
            </a:r>
            <a:endParaRPr/>
          </a:p>
          <a:p>
            <a: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Registry cohort</a:t>
            </a:r>
            <a:r>
              <a:rPr lang="en"/>
              <a:t> primary end point 15.7%</a:t>
            </a:r>
            <a:endParaRPr/>
          </a:p>
        </p:txBody>
      </p:sp>
      <p:sp>
        <p:nvSpPr>
          <p:cNvPr id="139" name="Google Shape;139;p25"/>
          <p:cNvSpPr txBox="1"/>
          <p:nvPr/>
        </p:nvSpPr>
        <p:spPr>
          <a:xfrm>
            <a:off x="316775" y="3076425"/>
            <a:ext cx="8520600" cy="16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C</a:t>
            </a:r>
            <a:r>
              <a:rPr i="1" lang="en"/>
              <a:t>ONCLUSIONS</a:t>
            </a:r>
            <a:br>
              <a:rPr i="1" lang="en"/>
            </a:br>
            <a:r>
              <a:rPr i="1" lang="en"/>
              <a:t>In patients with stable coronary artery disease, an initial FFR-guided PCI strategy was associated with a significantly lower rate of the primary composite end point of death, myocardial infarction, or urgent revascularization at 5 years than medical therapy alone. Patients without hemodynamically significant stenoses had a favorable long-term outcome with medical therapy alone. (Funded by St. Jude Medical and others; FAME 2 ClinicalTrials.gov number, NCT01132495.)</a:t>
            </a:r>
            <a:endParaRPr i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Uptodate Summary</a:t>
            </a:r>
            <a:endParaRPr/>
          </a:p>
        </p:txBody>
      </p:sp>
      <p:sp>
        <p:nvSpPr>
          <p:cNvPr id="145" name="Google Shape;145;p26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300">
                <a:highlight>
                  <a:srgbClr val="FFFFFF"/>
                </a:highlight>
              </a:rPr>
              <a:t>● </a:t>
            </a:r>
            <a:r>
              <a:rPr b="1" lang="en" sz="1300">
                <a:highlight>
                  <a:srgbClr val="FFFFFF"/>
                </a:highlight>
              </a:rPr>
              <a:t>Revascularization</a:t>
            </a:r>
            <a:r>
              <a:rPr lang="en" sz="1300">
                <a:highlight>
                  <a:srgbClr val="FFFFFF"/>
                </a:highlight>
              </a:rPr>
              <a:t> with either coronary artery bypass graft surgery (CABG) or percutaneous coronary intervention (PCI) is indicated in the following groups of patients with stable angina pectoris:</a:t>
            </a:r>
            <a:br>
              <a:rPr lang="en" sz="1300">
                <a:highlight>
                  <a:srgbClr val="FFFFFF"/>
                </a:highlight>
              </a:rPr>
            </a:br>
            <a:r>
              <a:rPr lang="en" sz="1300">
                <a:highlight>
                  <a:srgbClr val="FFFFFF"/>
                </a:highlight>
              </a:rPr>
              <a:t>• Patients with </a:t>
            </a:r>
            <a:r>
              <a:rPr b="1" lang="en" sz="1300">
                <a:highlight>
                  <a:srgbClr val="FFFFFF"/>
                </a:highlight>
              </a:rPr>
              <a:t>activity-limiting symptoms </a:t>
            </a:r>
            <a:r>
              <a:rPr lang="en" sz="1300">
                <a:highlight>
                  <a:srgbClr val="FFFFFF"/>
                </a:highlight>
              </a:rPr>
              <a:t>despite optimal medical therapy</a:t>
            </a:r>
            <a:br>
              <a:rPr lang="en" sz="1300">
                <a:highlight>
                  <a:srgbClr val="FFFFFF"/>
                </a:highlight>
              </a:rPr>
            </a:br>
            <a:r>
              <a:rPr lang="en" sz="1300">
                <a:highlight>
                  <a:srgbClr val="FFFFFF"/>
                </a:highlight>
              </a:rPr>
              <a:t>• Active patients who </a:t>
            </a:r>
            <a:r>
              <a:rPr b="1" lang="en" sz="1300">
                <a:highlight>
                  <a:srgbClr val="FFFFFF"/>
                </a:highlight>
              </a:rPr>
              <a:t>prefer PCI</a:t>
            </a:r>
            <a:r>
              <a:rPr lang="en" sz="1300">
                <a:highlight>
                  <a:srgbClr val="FFFFFF"/>
                </a:highlight>
              </a:rPr>
              <a:t> for improved quality of life compared to medical therapy</a:t>
            </a:r>
            <a:br>
              <a:rPr lang="en" sz="1300">
                <a:highlight>
                  <a:srgbClr val="FFFFFF"/>
                </a:highlight>
              </a:rPr>
            </a:br>
            <a:r>
              <a:rPr lang="en" sz="1300">
                <a:highlight>
                  <a:srgbClr val="FFFFFF"/>
                </a:highlight>
              </a:rPr>
              <a:t>• Those with anatomy for which revascularization has a proven survival benefit (e.g. </a:t>
            </a:r>
            <a:r>
              <a:rPr b="1" lang="en" sz="1300">
                <a:highlight>
                  <a:srgbClr val="FFFFFF"/>
                </a:highlight>
              </a:rPr>
              <a:t>LM/LAD disease</a:t>
            </a:r>
            <a:r>
              <a:rPr lang="en" sz="1300">
                <a:highlight>
                  <a:srgbClr val="FFFFFF"/>
                </a:highlight>
              </a:rPr>
              <a:t>)</a:t>
            </a:r>
            <a:br>
              <a:rPr lang="en" sz="1300">
                <a:highlight>
                  <a:srgbClr val="FFFFFF"/>
                </a:highlight>
              </a:rPr>
            </a:br>
            <a:br>
              <a:rPr lang="en" sz="1300">
                <a:highlight>
                  <a:srgbClr val="FFFFFF"/>
                </a:highlight>
              </a:rPr>
            </a:br>
            <a:br>
              <a:rPr lang="en" sz="1300">
                <a:highlight>
                  <a:srgbClr val="FFFFFF"/>
                </a:highlight>
              </a:rPr>
            </a:br>
            <a:r>
              <a:rPr lang="en" sz="1300">
                <a:highlight>
                  <a:srgbClr val="FFFFFF"/>
                </a:highlight>
              </a:rPr>
              <a:t>● Regardless of which method of revascularization is used, aggressive risk-factor modification is necessary in all patients. </a:t>
            </a:r>
            <a:endParaRPr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607D8B"/>
      </a:accent3>
      <a:accent4>
        <a:srgbClr val="78909C"/>
      </a:accent4>
      <a:accent5>
        <a:srgbClr val="57BB8A"/>
      </a:accent5>
      <a:accent6>
        <a:srgbClr val="DCE755"/>
      </a:accent6>
      <a:hlink>
        <a:srgbClr val="57BB8A"/>
      </a:hlink>
      <a:folHlink>
        <a:srgbClr val="57BB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