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y="5143500" cx="9144000"/>
  <p:notesSz cx="6858000" cy="9144000"/>
  <p:embeddedFontLst>
    <p:embeddedFont>
      <p:font typeface="Proxima Nova"/>
      <p:regular r:id="rId44"/>
      <p:bold r:id="rId45"/>
      <p:italic r:id="rId46"/>
      <p:boldItalic r:id="rId47"/>
    </p:embeddedFont>
    <p:embeddedFont>
      <p:font typeface="Amatic SC"/>
      <p:regular r:id="rId48"/>
      <p:bold r:id="rId49"/>
    </p:embeddedFont>
    <p:embeddedFont>
      <p:font typeface="Lobster"/>
      <p:regular r:id="rId50"/>
    </p:embeddedFont>
    <p:embeddedFont>
      <p:font typeface="La Belle Aurore"/>
      <p:regular r:id="rId51"/>
    </p:embeddedFont>
    <p:embeddedFont>
      <p:font typeface="Helvetica Neue"/>
      <p:regular r:id="rId52"/>
      <p:bold r:id="rId53"/>
      <p:italic r:id="rId54"/>
      <p:boldItalic r:id="rId55"/>
    </p:embeddedFont>
    <p:embeddedFont>
      <p:font typeface="Charmonman"/>
      <p:regular r:id="rId56"/>
      <p:bold r:id="rId57"/>
    </p:embeddedFont>
    <p:embeddedFont>
      <p:font typeface="Alfa Slab One"/>
      <p:regular r:id="rId58"/>
    </p:embeddedFont>
    <p:embeddedFont>
      <p:font typeface="PT Mono"/>
      <p:regular r:id="rId5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89188D99-DB6D-4BE7-B022-9C3108C3E350}">
  <a:tblStyle styleId="{89188D99-DB6D-4BE7-B022-9C3108C3E35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font" Target="fonts/ProximaNova-regular.fntdata"/><Relationship Id="rId43" Type="http://schemas.openxmlformats.org/officeDocument/2006/relationships/slide" Target="slides/slide38.xml"/><Relationship Id="rId46" Type="http://schemas.openxmlformats.org/officeDocument/2006/relationships/font" Target="fonts/ProximaNova-italic.fntdata"/><Relationship Id="rId45" Type="http://schemas.openxmlformats.org/officeDocument/2006/relationships/font" Target="fonts/ProximaNova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font" Target="fonts/AmaticSC-regular.fntdata"/><Relationship Id="rId47" Type="http://schemas.openxmlformats.org/officeDocument/2006/relationships/font" Target="fonts/ProximaNova-boldItalic.fntdata"/><Relationship Id="rId49" Type="http://schemas.openxmlformats.org/officeDocument/2006/relationships/font" Target="fonts/AmaticSC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LaBelleAurore-regular.fntdata"/><Relationship Id="rId50" Type="http://schemas.openxmlformats.org/officeDocument/2006/relationships/font" Target="fonts/Lobster-regular.fntdata"/><Relationship Id="rId53" Type="http://schemas.openxmlformats.org/officeDocument/2006/relationships/font" Target="fonts/HelveticaNeue-bold.fntdata"/><Relationship Id="rId52" Type="http://schemas.openxmlformats.org/officeDocument/2006/relationships/font" Target="fonts/HelveticaNeue-regular.fntdata"/><Relationship Id="rId11" Type="http://schemas.openxmlformats.org/officeDocument/2006/relationships/slide" Target="slides/slide6.xml"/><Relationship Id="rId55" Type="http://schemas.openxmlformats.org/officeDocument/2006/relationships/font" Target="fonts/HelveticaNeue-boldItalic.fntdata"/><Relationship Id="rId10" Type="http://schemas.openxmlformats.org/officeDocument/2006/relationships/slide" Target="slides/slide5.xml"/><Relationship Id="rId54" Type="http://schemas.openxmlformats.org/officeDocument/2006/relationships/font" Target="fonts/HelveticaNeue-italic.fntdata"/><Relationship Id="rId13" Type="http://schemas.openxmlformats.org/officeDocument/2006/relationships/slide" Target="slides/slide8.xml"/><Relationship Id="rId57" Type="http://schemas.openxmlformats.org/officeDocument/2006/relationships/font" Target="fonts/Charmonman-bold.fntdata"/><Relationship Id="rId12" Type="http://schemas.openxmlformats.org/officeDocument/2006/relationships/slide" Target="slides/slide7.xml"/><Relationship Id="rId56" Type="http://schemas.openxmlformats.org/officeDocument/2006/relationships/font" Target="fonts/Charmonman-regular.fntdata"/><Relationship Id="rId15" Type="http://schemas.openxmlformats.org/officeDocument/2006/relationships/slide" Target="slides/slide10.xml"/><Relationship Id="rId59" Type="http://schemas.openxmlformats.org/officeDocument/2006/relationships/font" Target="fonts/PTMono-regular.fntdata"/><Relationship Id="rId14" Type="http://schemas.openxmlformats.org/officeDocument/2006/relationships/slide" Target="slides/slide9.xml"/><Relationship Id="rId58" Type="http://schemas.openxmlformats.org/officeDocument/2006/relationships/font" Target="fonts/AlfaSlabOne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More Than One Way To Skin a Cow</a:t>
            </a:r>
            <a:endParaRPr sz="14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rPr>
              <a:t>Putting Money Where The Mouth Is</a:t>
            </a:r>
            <a:endParaRPr sz="1400">
              <a:solidFill>
                <a:schemeClr val="dk1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4ef264cf08_3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4ef264cf08_3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4ef264cf08_3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4ef264cf08_3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4ef264cf0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4ef264cf0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4eefa52ed3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4eefa52ed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 perfect, but Epic is really as good as it gets. Tools can be used to make beautiful items (Kizhi Pogost church built without a single nail), or one can meet Dr. Galpin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4ef264cf08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4ef264cf08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4ef264cf08_1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4ef264cf08_1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4ef264cf08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4ef264cf08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4ef264cf08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4ef264cf08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ef264cf08_1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ef264cf08_1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4fccad8821_3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4fccad8821_3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More than one way to do things, some are more efficient that others. This summarizes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4ef264cf08_3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4ef264cf08_3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4ef264cf08_3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4ef264cf08_3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4ef264cf08_3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4ef264cf08_3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4ef264cf08_3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4ef264cf08_3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4ef264cf08_3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4ef264cf08_3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4ef264cf08_3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4ef264cf08_3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4ef264cf08_3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4ef264cf08_3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4ef264cf08_3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4ef264cf08_3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4ef264cf08_3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4ef264cf08_3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4ef264cf08_3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4ef264cf08_3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4ef264cf08_3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4ef264cf08_3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4ef264cf08_3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4ef264cf08_3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4ef264cf08_3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4ef264cf08_3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5299c9ad9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5299c9ad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4ef264cf08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4ef264cf08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4ef264cf08_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4ef264cf08_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4ef264cf08_3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4ef264cf08_3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4ef264cf08_3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4ef264cf08_3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4fccad8821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4fccad8821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4ef264cf08_3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4ef264cf08_3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4ef264cf08_3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4ef264cf08_3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4ef264cf08_3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4ef264cf08_3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4ef264cf08_1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4ef264cf08_1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4ef264cf08_3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4ef264cf08_3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4ef264cf08_3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4ef264cf08_3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4fccad8821_3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4fccad8821_3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</a:rPr>
              <a:t>More than one way to do things, some are more efficient that others. This summarizes </a:t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4ef264cf08_3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4ef264cf08_3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4278300" y="2751163"/>
            <a:ext cx="587400" cy="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95975"/>
            <a:ext cx="8520600" cy="19578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3165823"/>
            <a:ext cx="8520600" cy="733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bg>
      <p:bgPr>
        <a:solidFill>
          <a:schemeClr val="dk1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480550"/>
            <a:ext cx="8114400" cy="24459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800"/>
              <a:buNone/>
              <a:defRPr sz="6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490875"/>
            <a:ext cx="2808000" cy="30780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chemeClr val="accent3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526350"/>
            <a:ext cx="5683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10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" name="Google Shape;38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375599"/>
            <a:ext cx="4045200" cy="15519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981125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lfa Slab One"/>
              <a:buNone/>
              <a:defRPr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67925"/>
            <a:ext cx="8520600" cy="198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0"/>
              <a:buNone/>
              <a:defRPr sz="11000">
                <a:solidFill>
                  <a:schemeClr val="dk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22425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gameday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000"/>
              <a:buFont typeface="Alfa Slab One"/>
              <a:buNone/>
              <a:defRPr sz="3000">
                <a:solidFill>
                  <a:schemeClr val="accent3"/>
                </a:solidFill>
                <a:latin typeface="Alfa Slab One"/>
                <a:ea typeface="Alfa Slab One"/>
                <a:cs typeface="Alfa Slab One"/>
                <a:sym typeface="Alfa Slab On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roxima Nova"/>
              <a:buChar char="●"/>
              <a:defRPr sz="18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●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Char char="○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Proxima Nova"/>
              <a:buChar char="■"/>
              <a:defRPr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5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0.png"/><Relationship Id="rId4" Type="http://schemas.openxmlformats.org/officeDocument/2006/relationships/image" Target="../media/image48.png"/><Relationship Id="rId5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hyperlink" Target="mailto:ReducingProviderBurden@cms.hhs.gov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Relationship Id="rId4" Type="http://schemas.openxmlformats.org/officeDocument/2006/relationships/image" Target="../media/image10.png"/><Relationship Id="rId5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6.png"/><Relationship Id="rId4" Type="http://schemas.openxmlformats.org/officeDocument/2006/relationships/image" Target="../media/image15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Relationship Id="rId4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1.png"/><Relationship Id="rId4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9.png"/><Relationship Id="rId4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png"/><Relationship Id="rId4" Type="http://schemas.openxmlformats.org/officeDocument/2006/relationships/image" Target="../media/image1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png"/><Relationship Id="rId4" Type="http://schemas.openxmlformats.org/officeDocument/2006/relationships/image" Target="../media/image1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png"/><Relationship Id="rId4" Type="http://schemas.openxmlformats.org/officeDocument/2006/relationships/image" Target="../media/image2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6.png"/><Relationship Id="rId4" Type="http://schemas.openxmlformats.org/officeDocument/2006/relationships/image" Target="../media/image3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2.png"/><Relationship Id="rId4" Type="http://schemas.openxmlformats.org/officeDocument/2006/relationships/image" Target="../media/image25.png"/><Relationship Id="rId5" Type="http://schemas.openxmlformats.org/officeDocument/2006/relationships/image" Target="../media/image1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9.png"/><Relationship Id="rId4" Type="http://schemas.openxmlformats.org/officeDocument/2006/relationships/image" Target="../media/image29.png"/><Relationship Id="rId5" Type="http://schemas.openxmlformats.org/officeDocument/2006/relationships/image" Target="../media/image27.png"/><Relationship Id="rId6" Type="http://schemas.openxmlformats.org/officeDocument/2006/relationships/image" Target="../media/image3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9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3.png"/><Relationship Id="rId4" Type="http://schemas.openxmlformats.org/officeDocument/2006/relationships/image" Target="../media/image30.png"/><Relationship Id="rId5" Type="http://schemas.openxmlformats.org/officeDocument/2006/relationships/image" Target="../media/image34.png"/><Relationship Id="rId6" Type="http://schemas.openxmlformats.org/officeDocument/2006/relationships/image" Target="../media/image38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49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45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4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hyperlink" Target="mailto:cnovoselsky@gmail.com" TargetMode="External"/><Relationship Id="rId4" Type="http://schemas.openxmlformats.org/officeDocument/2006/relationships/hyperlink" Target="https://808md.info/c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/>
        </p:nvSpPr>
        <p:spPr>
          <a:xfrm>
            <a:off x="6187575" y="290950"/>
            <a:ext cx="2664900" cy="3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Amatic SC"/>
                <a:ea typeface="Amatic SC"/>
                <a:cs typeface="Amatic SC"/>
                <a:sym typeface="Amatic SC"/>
              </a:rPr>
              <a:t>E</a:t>
            </a:r>
            <a:r>
              <a:rPr i="1" lang="en">
                <a:latin typeface="Amatic SC"/>
                <a:ea typeface="Amatic SC"/>
                <a:cs typeface="Amatic SC"/>
                <a:sym typeface="Amatic SC"/>
              </a:rPr>
              <a:t>verything you wanted to know</a:t>
            </a:r>
            <a:br>
              <a:rPr i="1" lang="en">
                <a:latin typeface="Amatic SC"/>
                <a:ea typeface="Amatic SC"/>
                <a:cs typeface="Amatic SC"/>
                <a:sym typeface="Amatic SC"/>
              </a:rPr>
            </a:br>
            <a:r>
              <a:rPr i="1" lang="en">
                <a:latin typeface="Amatic SC"/>
                <a:ea typeface="Amatic SC"/>
                <a:cs typeface="Amatic SC"/>
                <a:sym typeface="Amatic SC"/>
              </a:rPr>
              <a:t>(but were afraid to ask)</a:t>
            </a:r>
            <a:endParaRPr i="1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1516575" y="3863850"/>
            <a:ext cx="73359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elvetica Neue"/>
                <a:ea typeface="Helvetica Neue"/>
                <a:cs typeface="Helvetica Neue"/>
                <a:sym typeface="Helvetica Neue"/>
              </a:rPr>
              <a:t>Lunch &amp; Learn Series</a:t>
            </a:r>
            <a:br>
              <a:rPr b="1" lang="en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>
                <a:latin typeface="Helvetica Neue"/>
                <a:ea typeface="Helvetica Neue"/>
                <a:cs typeface="Helvetica Neue"/>
                <a:sym typeface="Helvetica Neue"/>
              </a:rPr>
              <a:t>March 15th, 2019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Helvetica Neue"/>
                <a:ea typeface="Helvetica Neue"/>
                <a:cs typeface="Helvetica Neue"/>
                <a:sym typeface="Helvetica Neue"/>
              </a:rPr>
              <a:t>12pm Auditorium</a:t>
            </a:r>
            <a:br>
              <a:rPr b="1" lang="en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>
                <a:latin typeface="Helvetica Neue"/>
                <a:ea typeface="Helvetica Neue"/>
                <a:cs typeface="Helvetica Neue"/>
                <a:sym typeface="Helvetica Neue"/>
              </a:rPr>
              <a:t>Maui Memorial Medical Center</a:t>
            </a:r>
            <a:endParaRPr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31400" y="4237648"/>
            <a:ext cx="3309900" cy="5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harmonman"/>
                <a:ea typeface="Charmonman"/>
                <a:cs typeface="Charmonman"/>
                <a:sym typeface="Charmonman"/>
              </a:rPr>
              <a:t>Constantin Novoselsky, MD</a:t>
            </a:r>
            <a:br>
              <a:rPr lang="en" sz="160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sz="1600">
                <a:latin typeface="Amatic SC"/>
                <a:ea typeface="Amatic SC"/>
                <a:cs typeface="Amatic SC"/>
                <a:sym typeface="Amatic SC"/>
              </a:rPr>
              <a:t>MHS KP HealthConnect Chef de Cuisine</a:t>
            </a:r>
            <a:endParaRPr sz="16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9" name="Google Shape;59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400" y="304475"/>
            <a:ext cx="564600" cy="564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0" name="Google Shape;60;p13"/>
          <p:cNvGrpSpPr/>
          <p:nvPr/>
        </p:nvGrpSpPr>
        <p:grpSpPr>
          <a:xfrm>
            <a:off x="3139625" y="1775950"/>
            <a:ext cx="3048000" cy="2624400"/>
            <a:chOff x="3139625" y="1775950"/>
            <a:chExt cx="3048000" cy="2624400"/>
          </a:xfrm>
        </p:grpSpPr>
        <p:sp>
          <p:nvSpPr>
            <p:cNvPr id="61" name="Google Shape;61;p13"/>
            <p:cNvSpPr txBox="1"/>
            <p:nvPr/>
          </p:nvSpPr>
          <p:spPr>
            <a:xfrm>
              <a:off x="3139625" y="1775950"/>
              <a:ext cx="3048000" cy="26244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latin typeface="Charmonman"/>
                  <a:ea typeface="Charmonman"/>
                  <a:cs typeface="Charmonman"/>
                  <a:sym typeface="Charmonman"/>
                </a:rPr>
                <a:t>Menu</a:t>
              </a:r>
              <a:br>
                <a:rPr lang="en" sz="1600">
                  <a:latin typeface="Charmonman"/>
                  <a:ea typeface="Charmonman"/>
                  <a:cs typeface="Charmonman"/>
                  <a:sym typeface="Charmonman"/>
                </a:rPr>
              </a:br>
              <a:r>
                <a:rPr lang="en" sz="1600" u="sng">
                  <a:latin typeface="Charmonman"/>
                  <a:ea typeface="Charmonman"/>
                  <a:cs typeface="Charmonman"/>
                  <a:sym typeface="Charmonman"/>
                </a:rPr>
                <a:t>Antipasti</a:t>
              </a:r>
              <a:br>
                <a:rPr lang="en" sz="1600">
                  <a:latin typeface="Charmonman"/>
                  <a:ea typeface="Charmonman"/>
                  <a:cs typeface="Charmonman"/>
                  <a:sym typeface="Charmonman"/>
                </a:rPr>
              </a:br>
              <a:r>
                <a:rPr lang="en" sz="1600">
                  <a:latin typeface="Amatic SC"/>
                  <a:ea typeface="Amatic SC"/>
                  <a:cs typeface="Amatic SC"/>
                  <a:sym typeface="Amatic SC"/>
                </a:rPr>
                <a:t>Bitter Pill of EMR</a:t>
              </a:r>
              <a:br>
                <a:rPr lang="en" sz="1600">
                  <a:latin typeface="Amatic SC"/>
                  <a:ea typeface="Amatic SC"/>
                  <a:cs typeface="Amatic SC"/>
                  <a:sym typeface="Amatic SC"/>
                </a:rPr>
              </a:br>
              <a:r>
                <a:rPr lang="en" sz="1600" u="sng">
                  <a:latin typeface="Charmonman"/>
                  <a:ea typeface="Charmonman"/>
                  <a:cs typeface="Charmonman"/>
                  <a:sym typeface="Charmonman"/>
                </a:rPr>
                <a:t>Primi Piatti</a:t>
              </a:r>
              <a:br>
                <a:rPr lang="en" sz="1600">
                  <a:latin typeface="Charmonman"/>
                  <a:ea typeface="Charmonman"/>
                  <a:cs typeface="Charmonman"/>
                  <a:sym typeface="Charmonman"/>
                </a:rPr>
              </a:br>
              <a:r>
                <a:rPr lang="en" sz="1600">
                  <a:latin typeface="Amatic SC"/>
                  <a:ea typeface="Amatic SC"/>
                  <a:cs typeface="Amatic SC"/>
                  <a:sym typeface="Amatic SC"/>
                </a:rPr>
                <a:t>Our           Present </a:t>
              </a:r>
              <a:br>
                <a:rPr lang="en" sz="1600">
                  <a:latin typeface="Amatic SC"/>
                  <a:ea typeface="Amatic SC"/>
                  <a:cs typeface="Amatic SC"/>
                  <a:sym typeface="Amatic SC"/>
                </a:rPr>
              </a:br>
              <a:r>
                <a:rPr lang="en" sz="1600" u="sng">
                  <a:latin typeface="Charmonman"/>
                  <a:ea typeface="Charmonman"/>
                  <a:cs typeface="Charmonman"/>
                  <a:sym typeface="Charmonman"/>
                </a:rPr>
                <a:t>Secondi Piatti</a:t>
              </a:r>
              <a:br>
                <a:rPr lang="en" sz="1600">
                  <a:latin typeface="Charmonman"/>
                  <a:ea typeface="Charmonman"/>
                  <a:cs typeface="Charmonman"/>
                  <a:sym typeface="Charmonman"/>
                </a:rPr>
              </a:br>
              <a:r>
                <a:rPr lang="en" sz="1600">
                  <a:latin typeface="Amatic SC"/>
                  <a:ea typeface="Amatic SC"/>
                  <a:cs typeface="Amatic SC"/>
                  <a:sym typeface="Amatic SC"/>
                </a:rPr>
                <a:t>Yummy Usage Tidbits</a:t>
              </a:r>
              <a:br>
                <a:rPr lang="en" sz="1600">
                  <a:latin typeface="Amatic SC"/>
                  <a:ea typeface="Amatic SC"/>
                  <a:cs typeface="Amatic SC"/>
                  <a:sym typeface="Amatic SC"/>
                </a:rPr>
              </a:br>
              <a:r>
                <a:rPr lang="en" sz="1600" u="sng">
                  <a:latin typeface="Charmonman"/>
                  <a:ea typeface="Charmonman"/>
                  <a:cs typeface="Charmonman"/>
                  <a:sym typeface="Charmonman"/>
                </a:rPr>
                <a:t>Dolce</a:t>
              </a:r>
              <a:br>
                <a:rPr lang="en" sz="1600">
                  <a:latin typeface="Charmonman"/>
                  <a:ea typeface="Charmonman"/>
                  <a:cs typeface="Charmonman"/>
                  <a:sym typeface="Charmonman"/>
                </a:rPr>
              </a:br>
              <a:r>
                <a:rPr lang="en" sz="1600">
                  <a:latin typeface="Amatic SC"/>
                  <a:ea typeface="Amatic SC"/>
                  <a:cs typeface="Amatic SC"/>
                  <a:sym typeface="Amatic SC"/>
                </a:rPr>
                <a:t>Sweet Taste Of Thing To Come</a:t>
              </a:r>
              <a:br>
                <a:rPr lang="en" sz="1600">
                  <a:latin typeface="Amatic SC"/>
                  <a:ea typeface="Amatic SC"/>
                  <a:cs typeface="Amatic SC"/>
                  <a:sym typeface="Amatic SC"/>
                </a:rPr>
              </a:br>
              <a:endParaRPr sz="1600">
                <a:latin typeface="Amatic SC"/>
                <a:ea typeface="Amatic SC"/>
                <a:cs typeface="Amatic SC"/>
                <a:sym typeface="Amatic SC"/>
              </a:endParaRPr>
            </a:p>
          </p:txBody>
        </p:sp>
        <p:pic>
          <p:nvPicPr>
            <p:cNvPr id="62" name="Google Shape;62;p13"/>
            <p:cNvPicPr preferRelativeResize="0"/>
            <p:nvPr/>
          </p:nvPicPr>
          <p:blipFill rotWithShape="1">
            <a:blip r:embed="rId4">
              <a:alphaModFix/>
            </a:blip>
            <a:srcRect b="30488" l="20686" r="18237" t="23352"/>
            <a:stretch/>
          </p:blipFill>
          <p:spPr>
            <a:xfrm>
              <a:off x="4371450" y="3102050"/>
              <a:ext cx="347974" cy="13149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3" name="Google Shape;63;p13"/>
          <p:cNvSpPr/>
          <p:nvPr/>
        </p:nvSpPr>
        <p:spPr>
          <a:xfrm>
            <a:off x="4300679" y="736986"/>
            <a:ext cx="3222520" cy="77181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1" i="1"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lt2"/>
                </a:solidFill>
                <a:latin typeface="Helvetica Neue"/>
              </a:rPr>
              <a:t>urious</a:t>
            </a:r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12200" y="706121"/>
            <a:ext cx="2632750" cy="101367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Disclaimers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70" name="Google Shape;7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I receive stipend from the hospital for EMR-related work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This talk is </a:t>
            </a:r>
            <a:r>
              <a:rPr b="1" lang="en"/>
              <a:t>not funded</a:t>
            </a:r>
            <a:r>
              <a:rPr lang="en"/>
              <a:t> by the hospital, KPHC or Epic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I am free of commercial or institutional bias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Acknowledgement to Dr. Topher Sharp and Dr. Lindsay Stevens, of Stanford </a:t>
            </a:r>
            <a:r>
              <a:rPr lang="en"/>
              <a:t>Healthcare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i="1" lang="en"/>
              <a:t>For showing what is possible with Epic and serving as an inspiration for this talk</a:t>
            </a:r>
            <a:endParaRPr i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Objectives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Discuss impact of EHR on clinicians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Provide tools and knowledge to help clinician become clinicians again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Make everyone excited about the future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a Belle Aurore"/>
              <a:buChar char="❖"/>
            </a:pPr>
            <a:r>
              <a:rPr lang="en">
                <a:latin typeface="La Belle Aurore"/>
                <a:ea typeface="La Belle Aurore"/>
                <a:cs typeface="La Belle Aurore"/>
                <a:sym typeface="La Belle Aurore"/>
              </a:rPr>
              <a:t>Save the world ☮</a:t>
            </a:r>
            <a:endParaRPr>
              <a:latin typeface="La Belle Aurore"/>
              <a:ea typeface="La Belle Aurore"/>
              <a:cs typeface="La Belle Aurore"/>
              <a:sym typeface="La Belle Auror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7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7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7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7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What is the EHR... and to whom?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82" name="Google Shape;8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/>
              <a:t>Payers...</a:t>
            </a:r>
            <a:r>
              <a:rPr lang="en"/>
              <a:t> the source of billing documentation.</a:t>
            </a:r>
            <a:br>
              <a:rPr lang="en"/>
            </a:br>
            <a:r>
              <a:rPr b="1" lang="en"/>
              <a:t>Health care enterprises...</a:t>
            </a:r>
            <a:r>
              <a:rPr lang="en"/>
              <a:t> a way to ensure compliance with organizational directives.</a:t>
            </a:r>
            <a:br>
              <a:rPr lang="en"/>
            </a:br>
            <a:r>
              <a:rPr b="1" lang="en"/>
              <a:t>Legal system...</a:t>
            </a:r>
            <a:r>
              <a:rPr lang="en"/>
              <a:t> a statement of legal facts.</a:t>
            </a:r>
            <a:br>
              <a:rPr lang="en"/>
            </a:br>
            <a:r>
              <a:rPr b="1" lang="en"/>
              <a:t>Public health...</a:t>
            </a:r>
            <a:r>
              <a:rPr lang="en"/>
              <a:t> a way to collect their data at drastically reduced costs.</a:t>
            </a:r>
            <a:br>
              <a:rPr lang="en"/>
            </a:br>
            <a:r>
              <a:rPr b="1" lang="en"/>
              <a:t>Measurement entities...</a:t>
            </a:r>
            <a:r>
              <a:rPr lang="en"/>
              <a:t> a way to automate the collection of measurement data.</a:t>
            </a:r>
            <a:br>
              <a:rPr lang="en"/>
            </a:br>
            <a:r>
              <a:rPr b="1" lang="en"/>
              <a:t>Government entities...</a:t>
            </a:r>
            <a:r>
              <a:rPr lang="en"/>
              <a:t> a way to observe and enforce compliance regulations.</a:t>
            </a:r>
            <a:br>
              <a:rPr lang="en"/>
            </a:br>
            <a:br>
              <a:rPr lang="en"/>
            </a:br>
            <a:r>
              <a:rPr lang="en" sz="1200"/>
              <a:t>Erickson SM, et al. Putting patients first by reducing administrative tasks in health care. Ann Intern Med. 2017;166:659-61.</a:t>
            </a:r>
            <a:endParaRPr sz="1200"/>
          </a:p>
        </p:txBody>
      </p:sp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/>
          </a:blip>
          <a:srcRect b="0" l="0" r="0" t="17450"/>
          <a:stretch/>
        </p:blipFill>
        <p:spPr>
          <a:xfrm>
            <a:off x="6315275" y="113000"/>
            <a:ext cx="1956501" cy="142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EHR is a Tool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 rotWithShape="1">
          <a:blip r:embed="rId3">
            <a:alphaModFix/>
          </a:blip>
          <a:srcRect b="5255" l="0" r="0" t="13257"/>
          <a:stretch/>
        </p:blipFill>
        <p:spPr>
          <a:xfrm>
            <a:off x="994725" y="1265775"/>
            <a:ext cx="2794350" cy="3416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 rotWithShape="1">
          <a:blip r:embed="rId4">
            <a:alphaModFix/>
          </a:blip>
          <a:srcRect b="0" l="14990" r="14863" t="0"/>
          <a:stretch/>
        </p:blipFill>
        <p:spPr>
          <a:xfrm>
            <a:off x="5656850" y="1265775"/>
            <a:ext cx="2396501" cy="34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00">
            <a:off x="4024319" y="2504288"/>
            <a:ext cx="1775399" cy="939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5400000">
            <a:off x="3643318" y="2568478"/>
            <a:ext cx="1775399" cy="8109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Stanford Physician Wellbeing Survey</a:t>
            </a:r>
            <a:endParaRPr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4425" y="1103875"/>
            <a:ext cx="6715125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/>
          <p:nvPr/>
        </p:nvSpPr>
        <p:spPr>
          <a:xfrm>
            <a:off x="777538" y="4336200"/>
            <a:ext cx="7843500" cy="80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Burnout</a:t>
            </a:r>
            <a:r>
              <a:rPr i="1" lang="en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 is a syndrome of depersonalization, emotional exhaustion, and low personal accomplishment that leads to decreased effectiveness at work. </a:t>
            </a:r>
            <a:br>
              <a:rPr i="1" lang="en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</a:br>
            <a:r>
              <a:rPr i="1" lang="en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Burnout is the </a:t>
            </a:r>
            <a:r>
              <a:rPr b="1" i="1" lang="en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opposite of Wellness</a:t>
            </a:r>
            <a:r>
              <a:rPr i="1" lang="en">
                <a:highlight>
                  <a:srgbClr val="FFFFFF"/>
                </a:highlight>
                <a:latin typeface="Verdana"/>
                <a:ea typeface="Verdana"/>
                <a:cs typeface="Verdana"/>
                <a:sym typeface="Verdana"/>
              </a:rPr>
              <a:t>.</a:t>
            </a:r>
            <a:endParaRPr i="1">
              <a:highlight>
                <a:srgbClr val="FFFFFF"/>
              </a:highlight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00" name="Google Shape;10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7041600" y="2113513"/>
            <a:ext cx="179070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1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How the EHR Contributes to Burnout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06" name="Google Shape;10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3612" y="1167625"/>
            <a:ext cx="6396775" cy="301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9"/>
          <p:cNvPicPr preferRelativeResize="0"/>
          <p:nvPr/>
        </p:nvPicPr>
        <p:blipFill rotWithShape="1">
          <a:blip r:embed="rId4">
            <a:alphaModFix/>
          </a:blip>
          <a:srcRect b="3242" l="0" r="0" t="16693"/>
          <a:stretch/>
        </p:blipFill>
        <p:spPr>
          <a:xfrm>
            <a:off x="4778700" y="2580050"/>
            <a:ext cx="1439251" cy="1079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Well Physicians = Higher Performance</a:t>
            </a:r>
            <a:endParaRPr>
              <a:latin typeface="Lobster"/>
              <a:ea typeface="Lobster"/>
              <a:cs typeface="Lobster"/>
              <a:sym typeface="Lobster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13" name="Google Shape;113;p20"/>
          <p:cNvSpPr txBox="1"/>
          <p:nvPr>
            <p:ph idx="1" type="body"/>
          </p:nvPr>
        </p:nvSpPr>
        <p:spPr>
          <a:xfrm>
            <a:off x="3045000" y="1152475"/>
            <a:ext cx="5787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200">
                <a:latin typeface="Verdana"/>
                <a:ea typeface="Verdana"/>
                <a:cs typeface="Verdana"/>
                <a:sym typeface="Verdana"/>
              </a:rPr>
              <a:t>Physicians Who are Well:</a:t>
            </a:r>
            <a:br>
              <a:rPr lang="en" sz="1200">
                <a:latin typeface="Verdana"/>
                <a:ea typeface="Verdana"/>
                <a:cs typeface="Verdana"/>
                <a:sym typeface="Verdana"/>
              </a:rPr>
            </a:b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‒ Higher patient satisfaction (Beach, et al. 2013)</a:t>
            </a:r>
            <a:br>
              <a:rPr lang="en" sz="1200">
                <a:latin typeface="Verdana"/>
                <a:ea typeface="Verdana"/>
                <a:cs typeface="Verdana"/>
                <a:sym typeface="Verdana"/>
              </a:rPr>
            </a:b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‒ More likely to support preventive health practices in patients (Duperly, et al., 2009; Frank, et al., 2008; Frank, et al. 2013)</a:t>
            </a:r>
            <a:br>
              <a:rPr lang="en" sz="1200">
                <a:latin typeface="Verdana"/>
                <a:ea typeface="Verdana"/>
                <a:cs typeface="Verdana"/>
                <a:sym typeface="Verdana"/>
              </a:rPr>
            </a:b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‒ Lower medical error rate (Fahrenkoph, et al. 2008; Shanfelt, et al. 2010; West, et al. 2006)</a:t>
            </a:r>
            <a:br>
              <a:rPr lang="en" sz="1200">
                <a:latin typeface="Verdana"/>
                <a:ea typeface="Verdana"/>
                <a:cs typeface="Verdana"/>
                <a:sym typeface="Verdana"/>
              </a:rPr>
            </a:b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‒ Better patient outcomes, e.g. decreased post-hospital discharge recovery times (Halbesleben and Rathert, 2008)</a:t>
            </a:r>
            <a:br>
              <a:rPr lang="en" sz="1200">
                <a:latin typeface="Verdana"/>
                <a:ea typeface="Verdana"/>
                <a:cs typeface="Verdana"/>
                <a:sym typeface="Verdana"/>
              </a:rPr>
            </a:br>
            <a:r>
              <a:rPr lang="en" sz="1200">
                <a:latin typeface="Verdana"/>
                <a:ea typeface="Verdana"/>
                <a:cs typeface="Verdana"/>
                <a:sym typeface="Verdana"/>
              </a:rPr>
              <a:t>‒ Less likely to leave their organization</a:t>
            </a:r>
            <a:endParaRPr sz="1200"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14" name="Google Shape;11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2075" y="1381125"/>
            <a:ext cx="2381250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How the EHR Contributes to Burnout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20" name="Google Shape;12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73612" y="1167625"/>
            <a:ext cx="6396775" cy="301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1"/>
          <p:cNvPicPr preferRelativeResize="0"/>
          <p:nvPr/>
        </p:nvPicPr>
        <p:blipFill rotWithShape="1">
          <a:blip r:embed="rId4">
            <a:alphaModFix/>
          </a:blip>
          <a:srcRect b="0" l="-28567" r="0" t="-13533"/>
          <a:stretch/>
        </p:blipFill>
        <p:spPr>
          <a:xfrm>
            <a:off x="2668075" y="1235050"/>
            <a:ext cx="1394825" cy="12316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1"/>
          <p:cNvSpPr/>
          <p:nvPr/>
        </p:nvSpPr>
        <p:spPr>
          <a:xfrm>
            <a:off x="1737000" y="1123325"/>
            <a:ext cx="2677200" cy="1343400"/>
          </a:xfrm>
          <a:prstGeom prst="roundRect">
            <a:avLst>
              <a:gd fmla="val 50000" name="adj"/>
            </a:avLst>
          </a:prstGeom>
          <a:noFill/>
          <a:ln cap="flat" cmpd="sng" w="381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3" name="Google Shape;123;p21"/>
          <p:cNvPicPr preferRelativeResize="0"/>
          <p:nvPr/>
        </p:nvPicPr>
        <p:blipFill rotWithShape="1">
          <a:blip r:embed="rId5">
            <a:alphaModFix/>
          </a:blip>
          <a:srcRect b="3242" l="0" r="0" t="16693"/>
          <a:stretch/>
        </p:blipFill>
        <p:spPr>
          <a:xfrm>
            <a:off x="4778700" y="2580050"/>
            <a:ext cx="1439251" cy="1079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What </a:t>
            </a:r>
            <a:r>
              <a:rPr lang="en" u="sng">
                <a:latin typeface="Lobster"/>
                <a:ea typeface="Lobster"/>
                <a:cs typeface="Lobster"/>
                <a:sym typeface="Lobster"/>
              </a:rPr>
              <a:t>Else</a:t>
            </a:r>
            <a:r>
              <a:rPr lang="en">
                <a:latin typeface="Lobster"/>
                <a:ea typeface="Lobster"/>
                <a:cs typeface="Lobster"/>
                <a:sym typeface="Lobster"/>
              </a:rPr>
              <a:t> Can We Do About It?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29" name="Google Shape;129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Improve burden exacerbated by regulatory, institutional-related factors</a:t>
            </a:r>
            <a:br>
              <a:rPr lang="en"/>
            </a:br>
            <a:r>
              <a:rPr lang="en" u="sng">
                <a:solidFill>
                  <a:schemeClr val="hlink"/>
                </a:solidFill>
                <a:hlinkClick r:id="rId3"/>
              </a:rPr>
              <a:t>ReducingProviderBurden@cms.hhs.gov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Admin support, regulatory changes, UI improvements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Adopt team-based approach and delegation of non-clinical tasks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lang="en" u="sng"/>
              <a:t>Requires active feedback and participation of end-users (US!)</a:t>
            </a:r>
            <a:endParaRPr u="sng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Annual </a:t>
            </a:r>
            <a:r>
              <a:rPr lang="en">
                <a:latin typeface="Lobster"/>
                <a:ea typeface="Lobster"/>
                <a:cs typeface="Lobster"/>
                <a:sym typeface="Lobster"/>
              </a:rPr>
              <a:t>Efficiency Check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35" name="Google Shape;135;p23"/>
          <p:cNvSpPr txBox="1"/>
          <p:nvPr>
            <p:ph idx="1" type="body"/>
          </p:nvPr>
        </p:nvSpPr>
        <p:spPr>
          <a:xfrm>
            <a:off x="311700" y="10000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❏"/>
            </a:pPr>
            <a:r>
              <a:rPr lang="en"/>
              <a:t>Is </a:t>
            </a:r>
            <a:r>
              <a:rPr b="1" lang="en"/>
              <a:t>all</a:t>
            </a:r>
            <a:r>
              <a:rPr lang="en"/>
              <a:t> information on my </a:t>
            </a:r>
            <a:r>
              <a:rPr b="1" lang="en"/>
              <a:t>patient list </a:t>
            </a:r>
            <a:r>
              <a:rPr lang="en"/>
              <a:t>useful?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Is the </a:t>
            </a:r>
            <a:r>
              <a:rPr b="1" lang="en"/>
              <a:t>first screen</a:t>
            </a:r>
            <a:r>
              <a:rPr lang="en"/>
              <a:t> when chart opens important?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Does </a:t>
            </a:r>
            <a:r>
              <a:rPr b="1" lang="en"/>
              <a:t>sequence of activities</a:t>
            </a:r>
            <a:r>
              <a:rPr lang="en"/>
              <a:t> follow my workflow?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Can I easily </a:t>
            </a:r>
            <a:r>
              <a:rPr b="1" lang="en"/>
              <a:t>find</a:t>
            </a:r>
            <a:r>
              <a:rPr lang="en"/>
              <a:t> </a:t>
            </a:r>
            <a:r>
              <a:rPr b="1" lang="en"/>
              <a:t>results </a:t>
            </a:r>
            <a:r>
              <a:rPr lang="en"/>
              <a:t>of test that I frequently order?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Do I use</a:t>
            </a:r>
            <a:r>
              <a:rPr b="1" lang="en"/>
              <a:t> patient &amp; sidebar reports</a:t>
            </a:r>
            <a:r>
              <a:rPr lang="en"/>
              <a:t>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Am I able to order </a:t>
            </a:r>
            <a:r>
              <a:rPr b="1" lang="en"/>
              <a:t>common ordersets</a:t>
            </a:r>
            <a:r>
              <a:rPr lang="en"/>
              <a:t> using only </a:t>
            </a:r>
            <a:r>
              <a:rPr b="1" lang="en"/>
              <a:t>1-click</a:t>
            </a:r>
            <a:r>
              <a:rPr lang="en"/>
              <a:t>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Does Epic</a:t>
            </a:r>
            <a:r>
              <a:rPr b="1" lang="en"/>
              <a:t> correctly suggest</a:t>
            </a:r>
            <a:r>
              <a:rPr lang="en"/>
              <a:t> orders while I type?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Can I quickly find </a:t>
            </a:r>
            <a:r>
              <a:rPr b="1" lang="en"/>
              <a:t>relevant notes</a:t>
            </a:r>
            <a:r>
              <a:rPr lang="en"/>
              <a:t>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Do I have </a:t>
            </a:r>
            <a:r>
              <a:rPr b="1" lang="en"/>
              <a:t>templates</a:t>
            </a:r>
            <a:r>
              <a:rPr lang="en"/>
              <a:t> that include drop-downs, lab/IO/vitals etc?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Do I use </a:t>
            </a:r>
            <a:r>
              <a:rPr b="1" lang="en"/>
              <a:t>.phrases </a:t>
            </a:r>
            <a:r>
              <a:rPr lang="en"/>
              <a:t>in addition to templates?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"/>
              <a:t>Do I use </a:t>
            </a:r>
            <a:r>
              <a:rPr b="1" lang="en"/>
              <a:t>keyboard shortcuts</a:t>
            </a:r>
            <a:r>
              <a:rPr lang="en"/>
              <a:t>?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/>
              <a:t>If any is “NO” - this information is will help!</a:t>
            </a:r>
            <a:endParaRPr/>
          </a:p>
        </p:txBody>
      </p:sp>
      <p:pic>
        <p:nvPicPr>
          <p:cNvPr id="136" name="Google Shape;13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4375" y="1000075"/>
            <a:ext cx="1868425" cy="2242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Setting up Patient Lists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42" name="Google Shape;142;p24"/>
          <p:cNvSpPr txBox="1"/>
          <p:nvPr>
            <p:ph idx="1" type="body"/>
          </p:nvPr>
        </p:nvSpPr>
        <p:spPr>
          <a:xfrm>
            <a:off x="1562100" y="1871600"/>
            <a:ext cx="7117800" cy="3002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Multiple folders can be created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Each folder can have a mix of</a:t>
            </a:r>
            <a:r>
              <a:rPr b="1" lang="en"/>
              <a:t> system lists</a:t>
            </a:r>
            <a:r>
              <a:rPr lang="en"/>
              <a:t> and </a:t>
            </a:r>
            <a:r>
              <a:rPr b="1" lang="en"/>
              <a:t>manually</a:t>
            </a:r>
            <a:r>
              <a:rPr b="1" lang="en"/>
              <a:t> added patients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Each folder view can be </a:t>
            </a:r>
            <a:r>
              <a:rPr b="1" lang="en"/>
              <a:t>customized</a:t>
            </a:r>
            <a:r>
              <a:rPr lang="en"/>
              <a:t> to clinician needs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Right-click on folder name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Choose “</a:t>
            </a:r>
            <a:r>
              <a:rPr b="1" lang="en"/>
              <a:t>Properties</a:t>
            </a:r>
            <a:r>
              <a:rPr lang="en"/>
              <a:t>”, then select columns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Choose “</a:t>
            </a:r>
            <a:r>
              <a:rPr b="1" lang="en"/>
              <a:t>Copy from</a:t>
            </a:r>
            <a:r>
              <a:rPr lang="en"/>
              <a:t>” to “borrow” other provider’s setup (e.g. “cn rounding”)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Use “</a:t>
            </a:r>
            <a:r>
              <a:rPr b="1" lang="en"/>
              <a:t>Hospital Chart</a:t>
            </a:r>
            <a:r>
              <a:rPr lang="en"/>
              <a:t>” to find patients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“Hospital Chart” might be in Epic menu</a:t>
            </a:r>
            <a:endParaRPr/>
          </a:p>
        </p:txBody>
      </p:sp>
      <p:pic>
        <p:nvPicPr>
          <p:cNvPr id="143" name="Google Shape;14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4400" y="1152475"/>
            <a:ext cx="1103924" cy="341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8325" y="1105196"/>
            <a:ext cx="7327401" cy="363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68325" y="1464350"/>
            <a:ext cx="7327401" cy="3878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4339" y="0"/>
            <a:ext cx="513532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Chart Customization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56" name="Google Shape;156;p26"/>
          <p:cNvSpPr txBox="1"/>
          <p:nvPr>
            <p:ph idx="1" type="body"/>
          </p:nvPr>
        </p:nvSpPr>
        <p:spPr>
          <a:xfrm>
            <a:off x="1085200" y="1152475"/>
            <a:ext cx="7747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Buttons (</a:t>
            </a:r>
            <a:r>
              <a:rPr b="1" lang="en"/>
              <a:t>activities</a:t>
            </a:r>
            <a:r>
              <a:rPr lang="en"/>
              <a:t>) on the left side of the screen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lang="en"/>
              <a:t>Patient Reports </a:t>
            </a:r>
            <a:r>
              <a:rPr b="1" lang="en"/>
              <a:t>is default </a:t>
            </a:r>
            <a:r>
              <a:rPr lang="en"/>
              <a:t>when opening chart *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lang="en"/>
              <a:t>Customize</a:t>
            </a:r>
            <a:r>
              <a:rPr lang="en"/>
              <a:t> by clicking “Customize” on the bottom of the screen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➔"/>
            </a:pPr>
            <a:r>
              <a:rPr lang="en"/>
              <a:t>Recommended layout for Medicine and sub-specialties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◆"/>
            </a:pPr>
            <a:r>
              <a:rPr i="1" lang="en" sz="1800"/>
              <a:t>Surgical and ED views may differ</a:t>
            </a:r>
            <a:endParaRPr i="1" sz="18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i="1" lang="en"/>
              <a:t>* There are shortcuts to jump straight to orders and results from patient list</a:t>
            </a:r>
            <a:endParaRPr i="1"/>
          </a:p>
        </p:txBody>
      </p:sp>
      <p:pic>
        <p:nvPicPr>
          <p:cNvPr id="157" name="Google Shape;15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2751" y="1283081"/>
            <a:ext cx="556158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Patient &amp; Sidebar Reports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63" name="Google Shape;163;p27"/>
          <p:cNvSpPr txBox="1"/>
          <p:nvPr>
            <p:ph idx="1" type="body"/>
          </p:nvPr>
        </p:nvSpPr>
        <p:spPr>
          <a:xfrm>
            <a:off x="939725" y="1498500"/>
            <a:ext cx="7892400" cy="156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lang="en"/>
              <a:t>Reports </a:t>
            </a:r>
            <a:r>
              <a:rPr lang="en"/>
              <a:t>display information from several sources in one place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Usually, the default activity when opening chart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lang="en"/>
              <a:t>Patient reports</a:t>
            </a:r>
            <a:r>
              <a:rPr lang="en"/>
              <a:t> are on the LEFT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lang="en"/>
              <a:t>Sidebar reports</a:t>
            </a:r>
            <a:r>
              <a:rPr lang="en"/>
              <a:t> are on the RIGHT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lang="en"/>
              <a:t>Customize</a:t>
            </a:r>
            <a:r>
              <a:rPr lang="en"/>
              <a:t> by clicking </a:t>
            </a:r>
            <a:r>
              <a:rPr lang="en"/>
              <a:t>gearwrench</a:t>
            </a:r>
            <a:r>
              <a:rPr lang="en"/>
              <a:t> 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64" name="Google Shape;16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3575" y="1135725"/>
            <a:ext cx="5588276" cy="28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7"/>
          <p:cNvPicPr preferRelativeResize="0"/>
          <p:nvPr/>
        </p:nvPicPr>
        <p:blipFill rotWithShape="1">
          <a:blip r:embed="rId4">
            <a:alphaModFix/>
          </a:blip>
          <a:srcRect b="0" l="86966" r="0" t="0"/>
          <a:stretch/>
        </p:blipFill>
        <p:spPr>
          <a:xfrm>
            <a:off x="5089125" y="2838650"/>
            <a:ext cx="273125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71850" y="1135725"/>
            <a:ext cx="2762262" cy="28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3575" y="1284660"/>
            <a:ext cx="556158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7"/>
          <p:cNvSpPr/>
          <p:nvPr/>
        </p:nvSpPr>
        <p:spPr>
          <a:xfrm>
            <a:off x="362700" y="1277270"/>
            <a:ext cx="597900" cy="1710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8"/>
          <p:cNvSpPr txBox="1"/>
          <p:nvPr>
            <p:ph type="title"/>
          </p:nvPr>
        </p:nvSpPr>
        <p:spPr>
          <a:xfrm>
            <a:off x="311700" y="-12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Common Patient and Sidebar Reports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graphicFrame>
        <p:nvGraphicFramePr>
          <p:cNvPr id="174" name="Google Shape;174;p28"/>
          <p:cNvGraphicFramePr/>
          <p:nvPr/>
        </p:nvGraphicFramePr>
        <p:xfrm>
          <a:off x="210375" y="484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{89188D99-DB6D-4BE7-B022-9C3108C3E350}</a:tableStyleId>
              </a:tblPr>
              <a:tblGrid>
                <a:gridCol w="1572325"/>
                <a:gridCol w="748650"/>
                <a:gridCol w="1884725"/>
              </a:tblGrid>
              <a:tr h="3020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Report (#1 is default)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Button Name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Descrition</a:t>
                      </a:r>
                      <a:endParaRPr b="1"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27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Micro Rslt (Last 100 days)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Micro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Micro report last 100 days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27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Hospitalist Accordion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Rounds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Rounding at-a-glance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CCU Accordion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CCU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CCU roudning at-a-glance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22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Pt Care Timeline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ED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ED timeline from Triage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MD Cosign/Dear Dr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Dear Dr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Communication from staff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75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Lab Accordion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Labs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Comparative lab view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27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MAR (ALL by Frequency)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MAR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Medication admin records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75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Diet, IVF, Drains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LDA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Lines, drains etc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75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Wound Accordion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Wounds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Wound description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75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Rehab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PT/OT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Rehab notes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Transfusion Overview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BloodBank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Transfusions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27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Meds - PTA (PRINT ONLY)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PTA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Home medication list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75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Emergency Contacts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Ph#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Contact names and phones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75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ADT Facesheet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Facesheet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Printable facesheet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327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Glucose Mgmt Accordion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Glu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Glucose+insulin at-a-glance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64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MD Index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Index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List of common MD reports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75" name="Google Shape;175;p28"/>
          <p:cNvGraphicFramePr/>
          <p:nvPr/>
        </p:nvGraphicFramePr>
        <p:xfrm>
          <a:off x="4573275" y="484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{89188D99-DB6D-4BE7-B022-9C3108C3E350}</a:tableStyleId>
              </a:tblPr>
              <a:tblGrid>
                <a:gridCol w="1581075"/>
                <a:gridCol w="839925"/>
                <a:gridCol w="1990425"/>
              </a:tblGrid>
              <a:tr h="3132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Report (checkbox default)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Display Name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Descrition</a:t>
                      </a:r>
                      <a:endParaRPr b="1"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3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HP IP COSIGN / DEAR DR D3 IP MD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Dear Dr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Staff communication (check as default)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3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HP IP COMPARATIVE LABS RESULTS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LabsNew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Brief comparison labs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3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HI IP VITALS SNAPSHOT D3 ALL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Vitals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Recent vitals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982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HI IP NUTRITION / DIETITIAN INFO D3 IP SPPTSVCS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Nutri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Diet, PO intake, weight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85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HI IP MEDS ADMIT (PTA) FOR DOCUMENTATION D3 MD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PTA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Home Medications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3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HI IP REHAB REPORT D3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PT/OT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Rehab notes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3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HI IP ADT EVENTS D3 IP ALL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Team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Treatment team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28550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HI D3 IP CR ENCOUNTER NOTES - IP PROGRESS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Notes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List of notes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3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HI IP PATIENT TIMELINE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Timeline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Patient event timeline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3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HI IP INDEX LINKS D3 IP MD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Index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List of common MD reports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52375"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KPHI ADT CUSTOM FACESHEET</a:t>
                      </a:r>
                      <a:endParaRPr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Facesheet</a:t>
                      </a:r>
                      <a:endParaRPr b="1" sz="1000"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666666"/>
                          </a:solidFill>
                          <a:latin typeface="PT Mono"/>
                          <a:ea typeface="PT Mono"/>
                          <a:cs typeface="PT Mono"/>
                          <a:sym typeface="PT Mono"/>
                        </a:rPr>
                        <a:t>Printable facesheet</a:t>
                      </a:r>
                      <a:endParaRPr sz="1000">
                        <a:solidFill>
                          <a:srgbClr val="666666"/>
                        </a:solidFill>
                        <a:latin typeface="PT Mono"/>
                        <a:ea typeface="PT Mono"/>
                        <a:cs typeface="PT Mono"/>
                        <a:sym typeface="PT Mono"/>
                      </a:endParaRPr>
                    </a:p>
                  </a:txBody>
                  <a:tcPr marT="0" marB="0" marR="0" marL="0" anchor="ctr">
                    <a:lnL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B7B7B7"/>
                      </a:solidFill>
                      <a:prstDash val="dash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Synopsis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81" name="Google Shape;181;p29"/>
          <p:cNvSpPr txBox="1"/>
          <p:nvPr>
            <p:ph idx="1" type="body"/>
          </p:nvPr>
        </p:nvSpPr>
        <p:spPr>
          <a:xfrm>
            <a:off x="917125" y="1152475"/>
            <a:ext cx="3821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lang="en"/>
              <a:t>At-a-glance overview</a:t>
            </a:r>
            <a:r>
              <a:rPr lang="en"/>
              <a:t> of medications, labs, and vitals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Choose “</a:t>
            </a:r>
            <a:r>
              <a:rPr b="1" lang="en"/>
              <a:t>Events By</a:t>
            </a:r>
            <a:r>
              <a:rPr lang="en"/>
              <a:t> </a:t>
            </a:r>
            <a:r>
              <a:rPr b="1" lang="en"/>
              <a:t>Time</a:t>
            </a:r>
            <a:r>
              <a:rPr lang="en"/>
              <a:t>” to see most recent doses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Choose “</a:t>
            </a:r>
            <a:r>
              <a:rPr b="1" lang="en"/>
              <a:t>Events By Type</a:t>
            </a:r>
            <a:r>
              <a:rPr lang="en"/>
              <a:t>” to group by medication/result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i="1" lang="en"/>
              <a:t>Hover</a:t>
            </a:r>
            <a:r>
              <a:rPr i="1" lang="en"/>
              <a:t> </a:t>
            </a:r>
            <a:r>
              <a:rPr lang="en"/>
              <a:t>over item to see the corresponding set of vitals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Change </a:t>
            </a:r>
            <a:r>
              <a:rPr b="1" lang="en"/>
              <a:t>timeframe</a:t>
            </a:r>
            <a:r>
              <a:rPr lang="en"/>
              <a:t> as needed</a:t>
            </a:r>
            <a:endParaRPr/>
          </a:p>
        </p:txBody>
      </p:sp>
      <p:pic>
        <p:nvPicPr>
          <p:cNvPr id="182" name="Google Shape;182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1200" y="1017725"/>
            <a:ext cx="4100400" cy="3647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957" y="1266735"/>
            <a:ext cx="556158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9"/>
          <p:cNvSpPr/>
          <p:nvPr/>
        </p:nvSpPr>
        <p:spPr>
          <a:xfrm>
            <a:off x="340161" y="1400500"/>
            <a:ext cx="597900" cy="1710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0"/>
          <p:cNvSpPr txBox="1"/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Simultaneous View of Current Labs and PTA Medications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190" name="Google Shape;19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1932" y="560525"/>
            <a:ext cx="7430517" cy="4569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750" y="1263400"/>
            <a:ext cx="556158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0"/>
          <p:cNvSpPr/>
          <p:nvPr/>
        </p:nvSpPr>
        <p:spPr>
          <a:xfrm>
            <a:off x="339875" y="1546150"/>
            <a:ext cx="597900" cy="1710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Result Review &amp; </a:t>
            </a:r>
            <a:r>
              <a:rPr lang="en">
                <a:latin typeface="Lobster"/>
                <a:ea typeface="Lobster"/>
                <a:cs typeface="Lobster"/>
                <a:sym typeface="Lobster"/>
              </a:rPr>
              <a:t>Chart Review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98" name="Google Shape;198;p31"/>
          <p:cNvSpPr txBox="1"/>
          <p:nvPr>
            <p:ph idx="1" type="body"/>
          </p:nvPr>
        </p:nvSpPr>
        <p:spPr>
          <a:xfrm>
            <a:off x="918475" y="1062000"/>
            <a:ext cx="8578200" cy="246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lang="en"/>
              <a:t>Either </a:t>
            </a:r>
            <a:r>
              <a:rPr lang="en"/>
              <a:t>can be used to display results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lang="en"/>
              <a:t>Result review</a:t>
            </a:r>
            <a:r>
              <a:rPr lang="en"/>
              <a:t> is convenient for </a:t>
            </a:r>
            <a:r>
              <a:rPr b="1" lang="en"/>
              <a:t>comparisons</a:t>
            </a:r>
            <a:r>
              <a:rPr lang="en"/>
              <a:t> and </a:t>
            </a:r>
            <a:r>
              <a:rPr b="1" lang="en"/>
              <a:t>trends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i="1" lang="en"/>
              <a:t>Click</a:t>
            </a:r>
            <a:r>
              <a:rPr lang="en"/>
              <a:t> on </a:t>
            </a:r>
            <a:r>
              <a:rPr i="1" lang="en"/>
              <a:t>test name</a:t>
            </a:r>
            <a:r>
              <a:rPr lang="en"/>
              <a:t>, then “Flowsheet” to show all values</a:t>
            </a:r>
            <a:br>
              <a:rPr lang="en"/>
            </a:b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lang="en"/>
              <a:t>Chart review </a:t>
            </a:r>
            <a:r>
              <a:rPr lang="en"/>
              <a:t>is more comprehensive, includes all </a:t>
            </a:r>
            <a:r>
              <a:rPr b="1" lang="en"/>
              <a:t>prior encounters</a:t>
            </a:r>
            <a:r>
              <a:rPr lang="en"/>
              <a:t>, labs, x-rays, orders etc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b="1" lang="en"/>
              <a:t>Filters </a:t>
            </a:r>
            <a:r>
              <a:rPr lang="en"/>
              <a:t>in Chart Review allow to quickly find groups of studies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i="1" lang="en"/>
              <a:t>Shown below</a:t>
            </a:r>
            <a:r>
              <a:rPr lang="en"/>
              <a:t> “autoimmune, DM, Micro, Cards”</a:t>
            </a:r>
            <a:endParaRPr/>
          </a:p>
          <a:p>
            <a:pPr indent="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99" name="Google Shape;199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3875" y="3528600"/>
            <a:ext cx="6419424" cy="79917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1"/>
          <p:cNvSpPr/>
          <p:nvPr/>
        </p:nvSpPr>
        <p:spPr>
          <a:xfrm>
            <a:off x="3562975" y="4161275"/>
            <a:ext cx="1812000" cy="166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1" name="Google Shape;201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2317" y="1262898"/>
            <a:ext cx="556158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1"/>
          <p:cNvSpPr/>
          <p:nvPr/>
        </p:nvSpPr>
        <p:spPr>
          <a:xfrm>
            <a:off x="341445" y="1567598"/>
            <a:ext cx="597900" cy="2994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Problem List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08" name="Google Shape;208;p32"/>
          <p:cNvSpPr txBox="1"/>
          <p:nvPr>
            <p:ph idx="1" type="body"/>
          </p:nvPr>
        </p:nvSpPr>
        <p:spPr>
          <a:xfrm>
            <a:off x="918450" y="1152475"/>
            <a:ext cx="791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Epic has </a:t>
            </a:r>
            <a:r>
              <a:rPr lang="en"/>
              <a:t>versatile</a:t>
            </a:r>
            <a:r>
              <a:rPr lang="en"/>
              <a:t> problem list management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lang="en"/>
              <a:t>Customization</a:t>
            </a:r>
            <a:r>
              <a:rPr lang="en"/>
              <a:t>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Whether problem is addressed in this </a:t>
            </a:r>
            <a:br>
              <a:rPr lang="en"/>
            </a:br>
            <a:r>
              <a:rPr b="1" lang="en"/>
              <a:t>hospital</a:t>
            </a:r>
            <a:r>
              <a:rPr lang="en"/>
              <a:t> stay or not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Set </a:t>
            </a:r>
            <a:r>
              <a:rPr b="1" lang="en"/>
              <a:t>principal</a:t>
            </a:r>
            <a:r>
              <a:rPr lang="en"/>
              <a:t> </a:t>
            </a:r>
            <a:r>
              <a:rPr b="1" lang="en"/>
              <a:t>problem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Set </a:t>
            </a:r>
            <a:r>
              <a:rPr b="1" lang="en"/>
              <a:t>priority</a:t>
            </a:r>
            <a:r>
              <a:rPr lang="en"/>
              <a:t> (</a:t>
            </a:r>
            <a:r>
              <a:rPr i="1" lang="en"/>
              <a:t>1-5</a:t>
            </a:r>
            <a:r>
              <a:rPr lang="en"/>
              <a:t>, </a:t>
            </a:r>
            <a:r>
              <a:rPr i="1" lang="en"/>
              <a:t>unprioritized</a:t>
            </a:r>
            <a:r>
              <a:rPr lang="en"/>
              <a:t>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Add </a:t>
            </a:r>
            <a:r>
              <a:rPr b="1" lang="en"/>
              <a:t>overview</a:t>
            </a:r>
            <a:r>
              <a:rPr lang="en"/>
              <a:t> - </a:t>
            </a:r>
            <a:r>
              <a:rPr lang="en"/>
              <a:t>information that is</a:t>
            </a:r>
            <a:br>
              <a:rPr lang="en"/>
            </a:br>
            <a:r>
              <a:rPr lang="en"/>
              <a:t>relevant for all people reviewing chart,</a:t>
            </a:r>
            <a:br>
              <a:rPr lang="en"/>
            </a:br>
            <a:r>
              <a:rPr i="1" lang="en"/>
              <a:t>such as HbA1c or last EF%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lang="en"/>
              <a:t>Search</a:t>
            </a:r>
            <a:r>
              <a:rPr lang="en"/>
              <a:t> for problems can use partial</a:t>
            </a:r>
            <a:br>
              <a:rPr lang="en"/>
            </a:br>
            <a:r>
              <a:rPr lang="en"/>
              <a:t>words, or “-” if term to be excluded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i="1" lang="en"/>
              <a:t>Problem list can be </a:t>
            </a:r>
            <a:r>
              <a:rPr b="1" i="1" lang="en"/>
              <a:t>included in</a:t>
            </a:r>
            <a:r>
              <a:rPr i="1" lang="en"/>
              <a:t> </a:t>
            </a:r>
            <a:r>
              <a:rPr b="1" i="1" lang="en"/>
              <a:t>notes</a:t>
            </a:r>
            <a:br>
              <a:rPr i="1" lang="en"/>
            </a:br>
            <a:r>
              <a:rPr i="1" lang="en"/>
              <a:t>with or without the overview text</a:t>
            </a:r>
            <a:endParaRPr i="1"/>
          </a:p>
        </p:txBody>
      </p:sp>
      <p:pic>
        <p:nvPicPr>
          <p:cNvPr id="209" name="Google Shape;209;p32"/>
          <p:cNvPicPr preferRelativeResize="0"/>
          <p:nvPr/>
        </p:nvPicPr>
        <p:blipFill rotWithShape="1">
          <a:blip r:embed="rId3">
            <a:alphaModFix/>
          </a:blip>
          <a:srcRect b="0" l="0" r="28402" t="0"/>
          <a:stretch/>
        </p:blipFill>
        <p:spPr>
          <a:xfrm>
            <a:off x="5420337" y="1605225"/>
            <a:ext cx="3411962" cy="2371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2290" y="1261286"/>
            <a:ext cx="556158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32"/>
          <p:cNvSpPr/>
          <p:nvPr/>
        </p:nvSpPr>
        <p:spPr>
          <a:xfrm>
            <a:off x="341425" y="1932200"/>
            <a:ext cx="597900" cy="3984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Orders!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17" name="Google Shape;217;p33"/>
          <p:cNvSpPr txBox="1"/>
          <p:nvPr>
            <p:ph idx="1" type="body"/>
          </p:nvPr>
        </p:nvSpPr>
        <p:spPr>
          <a:xfrm>
            <a:off x="917400" y="1152475"/>
            <a:ext cx="7914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lang="en"/>
              <a:t>Search</a:t>
            </a:r>
            <a:r>
              <a:rPr lang="en"/>
              <a:t> works</a:t>
            </a:r>
            <a:r>
              <a:rPr b="1" lang="en"/>
              <a:t> both</a:t>
            </a:r>
            <a:r>
              <a:rPr lang="en"/>
              <a:t> for orders and </a:t>
            </a:r>
            <a:br>
              <a:rPr lang="en"/>
            </a:br>
            <a:r>
              <a:rPr lang="en"/>
              <a:t>ordersets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No need to switch between</a:t>
            </a:r>
            <a:br>
              <a:rPr lang="en"/>
            </a:br>
            <a:r>
              <a:rPr lang="en"/>
              <a:t>“Manage Orders” and “Order Sets”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lang="en"/>
              <a:t>Frequently used</a:t>
            </a:r>
            <a:r>
              <a:rPr lang="en"/>
              <a:t> orders will be shows </a:t>
            </a:r>
            <a:r>
              <a:rPr b="1" lang="en"/>
              <a:t>as you type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Use keyboard to scroll down and press “enter”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i="1" lang="en"/>
              <a:t>Prefix “favorite orders” with your </a:t>
            </a:r>
            <a:r>
              <a:rPr b="1" i="1" lang="en"/>
              <a:t>initials</a:t>
            </a:r>
            <a:r>
              <a:rPr i="1" lang="en"/>
              <a:t> for easier search</a:t>
            </a:r>
            <a:endParaRPr i="1"/>
          </a:p>
        </p:txBody>
      </p:sp>
      <p:pic>
        <p:nvPicPr>
          <p:cNvPr id="218" name="Google Shape;21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0025" y="1152471"/>
            <a:ext cx="3590600" cy="934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1242" y="1263577"/>
            <a:ext cx="556158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33"/>
          <p:cNvSpPr/>
          <p:nvPr/>
        </p:nvSpPr>
        <p:spPr>
          <a:xfrm>
            <a:off x="340365" y="2457903"/>
            <a:ext cx="597900" cy="4353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Order</a:t>
            </a:r>
            <a:r>
              <a:rPr lang="en" u="sng">
                <a:latin typeface="Lobster"/>
                <a:ea typeface="Lobster"/>
                <a:cs typeface="Lobster"/>
                <a:sym typeface="Lobster"/>
              </a:rPr>
              <a:t>sets</a:t>
            </a:r>
            <a:r>
              <a:rPr lang="en">
                <a:latin typeface="Lobster"/>
                <a:ea typeface="Lobster"/>
                <a:cs typeface="Lobster"/>
                <a:sym typeface="Lobster"/>
              </a:rPr>
              <a:t> - “My Versions”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26" name="Google Shape;226;p34"/>
          <p:cNvSpPr txBox="1"/>
          <p:nvPr>
            <p:ph idx="1" type="body"/>
          </p:nvPr>
        </p:nvSpPr>
        <p:spPr>
          <a:xfrm>
            <a:off x="311700" y="1152475"/>
            <a:ext cx="5332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lang="en"/>
              <a:t>Extreme time-saver!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lang="en"/>
              <a:t>One-click</a:t>
            </a:r>
            <a:r>
              <a:rPr lang="en"/>
              <a:t> ordering of common orders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lang="en"/>
              <a:t>Multiple versions</a:t>
            </a:r>
            <a:r>
              <a:rPr lang="en"/>
              <a:t> </a:t>
            </a:r>
            <a:r>
              <a:rPr lang="en"/>
              <a:t>of orderset </a:t>
            </a:r>
            <a:r>
              <a:rPr lang="en"/>
              <a:t>can be created</a:t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AutoNum type="arabicPeriod"/>
            </a:pPr>
            <a:r>
              <a:rPr b="1" i="1" lang="en"/>
              <a:t>Find</a:t>
            </a:r>
            <a:r>
              <a:rPr i="1" lang="en"/>
              <a:t> orderset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i="1" lang="en"/>
              <a:t>Click</a:t>
            </a:r>
            <a:r>
              <a:rPr i="1" lang="en"/>
              <a:t> “Manage My Version”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b="1" i="1" lang="en"/>
              <a:t>Select</a:t>
            </a:r>
            <a:r>
              <a:rPr i="1" lang="en"/>
              <a:t> “Create My Version”</a:t>
            </a:r>
            <a:endParaRPr i="1"/>
          </a:p>
        </p:txBody>
      </p:sp>
      <p:pic>
        <p:nvPicPr>
          <p:cNvPr id="227" name="Google Shape;22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6155" y="445025"/>
            <a:ext cx="3066144" cy="441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524275"/>
            <a:ext cx="5332799" cy="863808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34"/>
          <p:cNvSpPr/>
          <p:nvPr/>
        </p:nvSpPr>
        <p:spPr>
          <a:xfrm>
            <a:off x="4573599" y="2832964"/>
            <a:ext cx="998400" cy="190500"/>
          </a:xfrm>
          <a:prstGeom prst="roundRect">
            <a:avLst>
              <a:gd fmla="val 0" name="adj"/>
            </a:avLst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Favorite </a:t>
            </a:r>
            <a:r>
              <a:rPr lang="en">
                <a:latin typeface="Lobster"/>
                <a:ea typeface="Lobster"/>
                <a:cs typeface="Lobster"/>
                <a:sym typeface="Lobster"/>
              </a:rPr>
              <a:t>Orders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35" name="Google Shape;235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(AKA Personal Preference List)</a:t>
            </a:r>
            <a:endParaRPr i="1"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❖"/>
            </a:pPr>
            <a:r>
              <a:rPr b="1" lang="en"/>
              <a:t>Orders the way you like them!</a:t>
            </a:r>
            <a:br>
              <a:rPr i="1" lang="en"/>
            </a:br>
            <a:endParaRPr i="1"/>
          </a:p>
        </p:txBody>
      </p:sp>
      <p:pic>
        <p:nvPicPr>
          <p:cNvPr id="236" name="Google Shape;23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074100"/>
            <a:ext cx="3977726" cy="217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0102" y="2074100"/>
            <a:ext cx="4331498" cy="3069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35"/>
          <p:cNvSpPr/>
          <p:nvPr/>
        </p:nvSpPr>
        <p:spPr>
          <a:xfrm>
            <a:off x="3793304" y="3968400"/>
            <a:ext cx="186000" cy="179700"/>
          </a:xfrm>
          <a:prstGeom prst="roundRect">
            <a:avLst>
              <a:gd fmla="val 40005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39" name="Google Shape;239;p35"/>
          <p:cNvCxnSpPr>
            <a:stCxn id="236" idx="3"/>
          </p:cNvCxnSpPr>
          <p:nvPr/>
        </p:nvCxnSpPr>
        <p:spPr>
          <a:xfrm>
            <a:off x="4130126" y="3161125"/>
            <a:ext cx="531900" cy="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Notes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45" name="Google Shape;245;p36"/>
          <p:cNvSpPr txBox="1"/>
          <p:nvPr>
            <p:ph idx="1" type="body"/>
          </p:nvPr>
        </p:nvSpPr>
        <p:spPr>
          <a:xfrm>
            <a:off x="916825" y="1152475"/>
            <a:ext cx="7915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Have at least </a:t>
            </a:r>
            <a:r>
              <a:rPr b="1" lang="en"/>
              <a:t>3-4 templates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➢"/>
            </a:pPr>
            <a:r>
              <a:rPr lang="en"/>
              <a:t>H&amp;P, DC Summary, Progress Note, Procedure Note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lang="en"/>
              <a:t>Share</a:t>
            </a:r>
            <a:r>
              <a:rPr lang="en"/>
              <a:t> best templates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b="1" lang="en"/>
              <a:t>Learn</a:t>
            </a:r>
            <a:r>
              <a:rPr lang="en"/>
              <a:t> few additional </a:t>
            </a:r>
            <a:r>
              <a:rPr b="1" lang="en"/>
              <a:t>smartphrases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Use </a:t>
            </a:r>
            <a:r>
              <a:rPr b="1" lang="en"/>
              <a:t>b</a:t>
            </a:r>
            <a:r>
              <a:rPr b="1" lang="en"/>
              <a:t>asic formatting </a:t>
            </a:r>
            <a:r>
              <a:rPr lang="en"/>
              <a:t>for better</a:t>
            </a:r>
            <a:r>
              <a:rPr lang="en"/>
              <a:t> legibility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❖"/>
            </a:pPr>
            <a:r>
              <a:rPr lang="en"/>
              <a:t>Use</a:t>
            </a:r>
            <a:r>
              <a:rPr b="1" lang="en"/>
              <a:t> M-Modal</a:t>
            </a:r>
            <a:r>
              <a:rPr lang="en"/>
              <a:t> </a:t>
            </a:r>
            <a:endParaRPr/>
          </a:p>
        </p:txBody>
      </p:sp>
      <p:pic>
        <p:nvPicPr>
          <p:cNvPr id="246" name="Google Shape;24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9136" y="3050100"/>
            <a:ext cx="4105724" cy="1213975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6"/>
          <p:cNvSpPr txBox="1"/>
          <p:nvPr/>
        </p:nvSpPr>
        <p:spPr>
          <a:xfrm>
            <a:off x="2572638" y="4187875"/>
            <a:ext cx="3998700" cy="7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Pend</a:t>
            </a:r>
            <a:r>
              <a:rPr lang="en" sz="1000"/>
              <a:t> - to be completed later by </a:t>
            </a:r>
            <a:r>
              <a:rPr b="1" lang="en" sz="1000"/>
              <a:t>me</a:t>
            </a:r>
            <a:r>
              <a:rPr lang="en" sz="1000"/>
              <a:t> (</a:t>
            </a:r>
            <a:r>
              <a:rPr i="1" lang="en" sz="1000"/>
              <a:t>only visible to me</a:t>
            </a:r>
            <a:r>
              <a:rPr lang="en" sz="1000"/>
              <a:t>) </a:t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/>
              <a:t>    - adds     to patient list</a:t>
            </a:r>
            <a:br>
              <a:rPr lang="en" sz="1000"/>
            </a:br>
            <a:br>
              <a:rPr lang="en" sz="1000"/>
            </a:br>
            <a:r>
              <a:rPr b="1" lang="en" sz="1000"/>
              <a:t>Share</a:t>
            </a:r>
            <a:r>
              <a:rPr lang="en" sz="1000"/>
              <a:t> - to be completed later by </a:t>
            </a:r>
            <a:r>
              <a:rPr b="1" lang="en" sz="1000"/>
              <a:t>anyone</a:t>
            </a:r>
            <a:r>
              <a:rPr lang="en" sz="1000"/>
              <a:t> (</a:t>
            </a:r>
            <a:r>
              <a:rPr i="1" lang="en" sz="1000"/>
              <a:t>visible to anyone</a:t>
            </a:r>
            <a:r>
              <a:rPr lang="en" sz="1000"/>
              <a:t>)</a:t>
            </a:r>
            <a:endParaRPr sz="1000"/>
          </a:p>
        </p:txBody>
      </p:sp>
      <p:pic>
        <p:nvPicPr>
          <p:cNvPr id="248" name="Google Shape;24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62675" y="4441626"/>
            <a:ext cx="147605" cy="14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0657" y="1259222"/>
            <a:ext cx="556158" cy="341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6"/>
          <p:cNvSpPr/>
          <p:nvPr/>
        </p:nvSpPr>
        <p:spPr>
          <a:xfrm>
            <a:off x="339788" y="2938340"/>
            <a:ext cx="597900" cy="4353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7"/>
          <p:cNvSpPr txBox="1"/>
          <p:nvPr>
            <p:ph idx="1" type="body"/>
          </p:nvPr>
        </p:nvSpPr>
        <p:spPr>
          <a:xfrm>
            <a:off x="311700" y="1152475"/>
            <a:ext cx="8520600" cy="36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NEW section in </a:t>
            </a:r>
            <a:r>
              <a:rPr b="1" lang="en"/>
              <a:t>Admission</a:t>
            </a:r>
            <a:r>
              <a:rPr lang="en"/>
              <a:t> &amp; </a:t>
            </a:r>
            <a:r>
              <a:rPr b="1" lang="en"/>
              <a:t>Discharge </a:t>
            </a:r>
            <a:r>
              <a:rPr b="1" lang="en"/>
              <a:t>Navigators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b="1" lang="en"/>
              <a:t>MHS Verify Rx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b="1" lang="en"/>
              <a:t>MHS Outside Meds</a:t>
            </a:r>
            <a:endParaRPr b="1"/>
          </a:p>
        </p:txBody>
      </p:sp>
      <p:sp>
        <p:nvSpPr>
          <p:cNvPr id="256" name="Google Shape;256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Quick Bites - SureScripts Prescription Data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257" name="Google Shape;257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4187" y="2188773"/>
            <a:ext cx="7155624" cy="2878524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7"/>
          <p:cNvSpPr/>
          <p:nvPr/>
        </p:nvSpPr>
        <p:spPr>
          <a:xfrm>
            <a:off x="5642374" y="3731257"/>
            <a:ext cx="738000" cy="2328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7"/>
          <p:cNvSpPr/>
          <p:nvPr/>
        </p:nvSpPr>
        <p:spPr>
          <a:xfrm>
            <a:off x="994174" y="4576682"/>
            <a:ext cx="738000" cy="2328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p37"/>
          <p:cNvSpPr/>
          <p:nvPr/>
        </p:nvSpPr>
        <p:spPr>
          <a:xfrm>
            <a:off x="7295979" y="3760161"/>
            <a:ext cx="299100" cy="1824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p37"/>
          <p:cNvSpPr/>
          <p:nvPr/>
        </p:nvSpPr>
        <p:spPr>
          <a:xfrm>
            <a:off x="5132476" y="2655200"/>
            <a:ext cx="1661400" cy="232800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Quick Bites - </a:t>
            </a:r>
            <a:r>
              <a:rPr lang="en">
                <a:latin typeface="Lobster"/>
                <a:ea typeface="Lobster"/>
                <a:cs typeface="Lobster"/>
                <a:sym typeface="Lobster"/>
              </a:rPr>
              <a:t>Keyboard Shortcuts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67" name="Google Shape;267;p38"/>
          <p:cNvSpPr txBox="1"/>
          <p:nvPr>
            <p:ph idx="1" type="body"/>
          </p:nvPr>
        </p:nvSpPr>
        <p:spPr>
          <a:xfrm>
            <a:off x="311700" y="10762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Alt+S</a:t>
            </a:r>
            <a:r>
              <a:rPr lang="en"/>
              <a:t> =</a:t>
            </a:r>
            <a:br>
              <a:rPr lang="en"/>
            </a:br>
            <a:r>
              <a:rPr b="1" lang="en"/>
              <a:t>Alt+C</a:t>
            </a:r>
            <a:r>
              <a:rPr lang="en"/>
              <a:t> =</a:t>
            </a:r>
            <a:br>
              <a:rPr lang="en"/>
            </a:br>
            <a:r>
              <a:rPr b="1" lang="en"/>
              <a:t>Alt+A</a:t>
            </a:r>
            <a:r>
              <a:rPr lang="en"/>
              <a:t> = </a:t>
            </a:r>
            <a:br>
              <a:rPr lang="en"/>
            </a:br>
            <a:r>
              <a:rPr b="1" lang="en"/>
              <a:t>Alt+N</a:t>
            </a:r>
            <a:r>
              <a:rPr lang="en"/>
              <a:t> = </a:t>
            </a:r>
            <a:r>
              <a:rPr lang="en" u="sng"/>
              <a:t>N</a:t>
            </a:r>
            <a:r>
              <a:rPr lang="en"/>
              <a:t>ext</a:t>
            </a:r>
            <a:br>
              <a:rPr lang="en"/>
            </a:br>
            <a:r>
              <a:rPr b="1" lang="en"/>
              <a:t>Alt+B</a:t>
            </a:r>
            <a:r>
              <a:rPr lang="en"/>
              <a:t> = “</a:t>
            </a:r>
            <a:r>
              <a:rPr lang="en" u="sng"/>
              <a:t>B</a:t>
            </a:r>
            <a:r>
              <a:rPr lang="en"/>
              <a:t>enefits outweigh risks”</a:t>
            </a:r>
            <a:br>
              <a:rPr lang="en"/>
            </a:br>
            <a:br>
              <a:rPr lang="en"/>
            </a:br>
            <a:r>
              <a:rPr b="1" lang="en"/>
              <a:t>C</a:t>
            </a:r>
            <a:r>
              <a:rPr b="1" lang="en"/>
              <a:t>TRL+O</a:t>
            </a:r>
            <a:r>
              <a:rPr lang="en"/>
              <a:t> will open </a:t>
            </a:r>
            <a:r>
              <a:rPr b="1" lang="en"/>
              <a:t>“M</a:t>
            </a:r>
            <a:r>
              <a:rPr b="1" lang="en"/>
              <a:t>anage orders”</a:t>
            </a:r>
            <a:r>
              <a:rPr lang="en"/>
              <a:t>, no matter where in the chart</a:t>
            </a:r>
            <a:br>
              <a:rPr lang="en"/>
            </a:br>
            <a:r>
              <a:rPr b="1" lang="en"/>
              <a:t>C</a:t>
            </a:r>
            <a:r>
              <a:rPr b="1" lang="en"/>
              <a:t>TRL+Space </a:t>
            </a:r>
            <a:r>
              <a:rPr lang="en"/>
              <a:t>opens “</a:t>
            </a:r>
            <a:r>
              <a:rPr b="1" lang="en"/>
              <a:t>Full Chart Search</a:t>
            </a:r>
            <a:r>
              <a:rPr lang="en"/>
              <a:t>”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/>
              <a:t>Anywhere there is is time/date</a:t>
            </a:r>
            <a:br>
              <a:rPr b="1" lang="en"/>
            </a:br>
            <a:r>
              <a:rPr lang="en"/>
              <a:t>“</a:t>
            </a:r>
            <a:r>
              <a:rPr b="1" lang="en"/>
              <a:t>t</a:t>
            </a:r>
            <a:r>
              <a:rPr lang="en"/>
              <a:t>”</a:t>
            </a:r>
            <a:r>
              <a:rPr lang="en"/>
              <a:t> - today’s day, “t+1” tomorrow, “t-7” 7 days prior etc...</a:t>
            </a:r>
            <a:br>
              <a:rPr b="1" lang="en"/>
            </a:br>
            <a:r>
              <a:rPr lang="en"/>
              <a:t>“</a:t>
            </a:r>
            <a:r>
              <a:rPr b="1" lang="en"/>
              <a:t>n</a:t>
            </a:r>
            <a:r>
              <a:rPr lang="en"/>
              <a:t>” - now time, “n+1” one hour from now, etc...</a:t>
            </a:r>
            <a:endParaRPr/>
          </a:p>
        </p:txBody>
      </p:sp>
      <p:pic>
        <p:nvPicPr>
          <p:cNvPr id="268" name="Google Shape;26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1625" y="1166055"/>
            <a:ext cx="790575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38"/>
          <p:cNvPicPr preferRelativeResize="0"/>
          <p:nvPr/>
        </p:nvPicPr>
        <p:blipFill rotWithShape="1">
          <a:blip r:embed="rId4">
            <a:alphaModFix/>
          </a:blip>
          <a:srcRect b="0" l="0" r="50354" t="0"/>
          <a:stretch/>
        </p:blipFill>
        <p:spPr>
          <a:xfrm>
            <a:off x="1303538" y="1791855"/>
            <a:ext cx="6667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03538" y="1478955"/>
            <a:ext cx="666750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8"/>
          <p:cNvPicPr preferRelativeResize="0"/>
          <p:nvPr/>
        </p:nvPicPr>
        <p:blipFill rotWithShape="1">
          <a:blip r:embed="rId6">
            <a:alphaModFix/>
          </a:blip>
          <a:srcRect b="0" l="2827" r="0" t="0"/>
          <a:stretch/>
        </p:blipFill>
        <p:spPr>
          <a:xfrm>
            <a:off x="4623375" y="3360375"/>
            <a:ext cx="2267700" cy="238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Quick Bites - Text Editing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277" name="Google Shape;277;p39"/>
          <p:cNvSpPr txBox="1"/>
          <p:nvPr>
            <p:ph idx="1" type="body"/>
          </p:nvPr>
        </p:nvSpPr>
        <p:spPr>
          <a:xfrm>
            <a:off x="311700" y="10762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Ctrl</a:t>
            </a:r>
            <a:r>
              <a:rPr b="1" lang="en"/>
              <a:t>+C</a:t>
            </a:r>
            <a:r>
              <a:rPr lang="en"/>
              <a:t> = Copy</a:t>
            </a:r>
            <a:br>
              <a:rPr lang="en"/>
            </a:br>
            <a:r>
              <a:rPr b="1" lang="en"/>
              <a:t>Ctrl+V</a:t>
            </a:r>
            <a:r>
              <a:rPr lang="en"/>
              <a:t> = Paste</a:t>
            </a:r>
            <a:br>
              <a:rPr lang="en"/>
            </a:br>
            <a:r>
              <a:rPr b="1" lang="en"/>
              <a:t>Ctrl+B</a:t>
            </a:r>
            <a:r>
              <a:rPr lang="en"/>
              <a:t> = </a:t>
            </a:r>
            <a:r>
              <a:rPr b="1" lang="en"/>
              <a:t>Bold</a:t>
            </a:r>
            <a:r>
              <a:rPr lang="en"/>
              <a:t> text (Ctrl+I = </a:t>
            </a:r>
            <a:r>
              <a:rPr i="1" lang="en"/>
              <a:t>Italic</a:t>
            </a:r>
            <a:r>
              <a:rPr lang="en"/>
              <a:t>, Ctrl+U = </a:t>
            </a:r>
            <a:r>
              <a:rPr lang="en" u="sng"/>
              <a:t>Underscore</a:t>
            </a:r>
            <a:r>
              <a:rPr lang="en"/>
              <a:t>)</a:t>
            </a:r>
            <a:br>
              <a:rPr lang="en"/>
            </a:br>
            <a:r>
              <a:rPr b="1" lang="en"/>
              <a:t>Ctrl+Z</a:t>
            </a:r>
            <a:r>
              <a:rPr lang="en"/>
              <a:t> = </a:t>
            </a:r>
            <a:r>
              <a:rPr lang="en"/>
              <a:t>Undo</a:t>
            </a:r>
            <a:br>
              <a:rPr lang="en"/>
            </a:br>
            <a:r>
              <a:rPr b="1" lang="en"/>
              <a:t>Ctrl+A=</a:t>
            </a:r>
            <a:r>
              <a:rPr lang="en"/>
              <a:t> Select ALL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/>
              <a:t>F2</a:t>
            </a:r>
            <a:r>
              <a:rPr lang="en"/>
              <a:t> = Next </a:t>
            </a:r>
            <a:r>
              <a:rPr b="1" lang="en"/>
              <a:t>***</a:t>
            </a:r>
            <a:br>
              <a:rPr b="1" lang="en"/>
            </a:br>
            <a:r>
              <a:rPr b="1" lang="en"/>
              <a:t>Shift+F2</a:t>
            </a:r>
            <a:r>
              <a:rPr lang="en"/>
              <a:t> = Previous </a:t>
            </a:r>
            <a:r>
              <a:rPr b="1" lang="en"/>
              <a:t>***</a:t>
            </a:r>
            <a:br>
              <a:rPr b="1" lang="en"/>
            </a:br>
            <a:r>
              <a:rPr b="1" lang="en"/>
              <a:t>F3 </a:t>
            </a:r>
            <a:r>
              <a:rPr lang="en"/>
              <a:t>= Open large text window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b="1" lang="en"/>
              <a:t>Alt+S</a:t>
            </a:r>
            <a:r>
              <a:rPr lang="en"/>
              <a:t> = </a:t>
            </a:r>
            <a:br>
              <a:rPr lang="en"/>
            </a:br>
            <a:r>
              <a:rPr b="1" lang="en"/>
              <a:t>Alt+P</a:t>
            </a:r>
            <a:r>
              <a:rPr lang="en"/>
              <a:t> = Pend note</a:t>
            </a:r>
            <a:endParaRPr/>
          </a:p>
        </p:txBody>
      </p:sp>
      <p:pic>
        <p:nvPicPr>
          <p:cNvPr id="278" name="Google Shape;27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2125" y="4106105"/>
            <a:ext cx="790575" cy="25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0"/>
          <p:cNvSpPr txBox="1"/>
          <p:nvPr>
            <p:ph idx="1" type="body"/>
          </p:nvPr>
        </p:nvSpPr>
        <p:spPr>
          <a:xfrm>
            <a:off x="311700" y="1152475"/>
            <a:ext cx="8520600" cy="36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D</a:t>
            </a:r>
            <a:r>
              <a:rPr lang="en"/>
              <a:t>ouble-click</a:t>
            </a:r>
            <a:r>
              <a:rPr lang="en"/>
              <a:t> on</a:t>
            </a:r>
            <a:r>
              <a:rPr lang="en"/>
              <a:t> “</a:t>
            </a:r>
            <a:r>
              <a:rPr b="1" lang="en"/>
              <a:t>New Rslt_v1</a:t>
            </a:r>
            <a:r>
              <a:rPr lang="en"/>
              <a:t>” column to go to </a:t>
            </a:r>
            <a:r>
              <a:rPr b="1" lang="en"/>
              <a:t>results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Double-click on “</a:t>
            </a:r>
            <a:r>
              <a:rPr b="1" lang="en"/>
              <a:t>Pend Notes</a:t>
            </a:r>
            <a:r>
              <a:rPr lang="en"/>
              <a:t>” column to go to </a:t>
            </a:r>
            <a:r>
              <a:rPr b="1" lang="en"/>
              <a:t>notes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Double-click on “</a:t>
            </a:r>
            <a:r>
              <a:rPr b="1" lang="en"/>
              <a:t>Sticky note</a:t>
            </a:r>
            <a:r>
              <a:rPr lang="en"/>
              <a:t>” column to open sticky note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Quickly find patient using                         </a:t>
            </a:r>
            <a:r>
              <a:rPr i="1" lang="en"/>
              <a:t>(top right corner)</a:t>
            </a:r>
            <a:endParaRPr i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Click on                 column header and </a:t>
            </a:r>
            <a:r>
              <a:rPr b="1" lang="en"/>
              <a:t>start typing</a:t>
            </a:r>
            <a:r>
              <a:rPr lang="en"/>
              <a:t> to jump to patient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“</a:t>
            </a:r>
            <a:r>
              <a:rPr b="1" lang="en"/>
              <a:t>Patient list reports</a:t>
            </a:r>
            <a:r>
              <a:rPr lang="en"/>
              <a:t>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Click triangle on the bottom of patient list to expand reports</a:t>
            </a:r>
            <a:br>
              <a:rPr lang="en"/>
            </a:b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Right-click on folder, go to properties-&gt;advanced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Choose “Default Report”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Usually, choose “MD Cosign/Dear Dr”, “Comparative Labs” or “Rad Results”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Additional reports can be set up using </a:t>
            </a:r>
            <a:endParaRPr/>
          </a:p>
        </p:txBody>
      </p:sp>
      <p:sp>
        <p:nvSpPr>
          <p:cNvPr id="284" name="Google Shape;284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Quick Bites - Patient List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285" name="Google Shape;285;p40"/>
          <p:cNvPicPr preferRelativeResize="0"/>
          <p:nvPr/>
        </p:nvPicPr>
        <p:blipFill rotWithShape="1">
          <a:blip r:embed="rId3">
            <a:alphaModFix/>
          </a:blip>
          <a:srcRect b="-9179" l="1781" r="9155" t="9179"/>
          <a:stretch/>
        </p:blipFill>
        <p:spPr>
          <a:xfrm>
            <a:off x="1715360" y="2555575"/>
            <a:ext cx="924675" cy="209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40125" y="2226350"/>
            <a:ext cx="14668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0"/>
          <p:cNvPicPr preferRelativeResize="0"/>
          <p:nvPr/>
        </p:nvPicPr>
        <p:blipFill rotWithShape="1">
          <a:blip r:embed="rId5">
            <a:alphaModFix/>
          </a:blip>
          <a:srcRect b="0" l="90326" r="0" t="0"/>
          <a:stretch/>
        </p:blipFill>
        <p:spPr>
          <a:xfrm>
            <a:off x="4789441" y="4378850"/>
            <a:ext cx="19442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4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98800" y="3420875"/>
            <a:ext cx="1808175" cy="10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41"/>
          <p:cNvSpPr txBox="1"/>
          <p:nvPr>
            <p:ph idx="1" type="body"/>
          </p:nvPr>
        </p:nvSpPr>
        <p:spPr>
          <a:xfrm>
            <a:off x="311700" y="1152475"/>
            <a:ext cx="8520600" cy="36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Click “</a:t>
            </a:r>
            <a:r>
              <a:rPr b="1" lang="en"/>
              <a:t>Time mark</a:t>
            </a:r>
            <a:r>
              <a:rPr lang="en"/>
              <a:t>” to be notified on “</a:t>
            </a:r>
            <a:r>
              <a:rPr b="1" lang="en"/>
              <a:t>Patient List</a:t>
            </a:r>
            <a:r>
              <a:rPr lang="en"/>
              <a:t>” when </a:t>
            </a:r>
            <a:r>
              <a:rPr b="1" lang="en"/>
              <a:t>new results</a:t>
            </a:r>
            <a:r>
              <a:rPr lang="en"/>
              <a:t> are available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Click “</a:t>
            </a:r>
            <a:r>
              <a:rPr b="1" lang="en"/>
              <a:t>View</a:t>
            </a:r>
            <a:r>
              <a:rPr lang="en"/>
              <a:t>” to show “</a:t>
            </a:r>
            <a:r>
              <a:rPr i="1" lang="en"/>
              <a:t>timemarked</a:t>
            </a:r>
            <a:r>
              <a:rPr lang="en"/>
              <a:t>” results again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b="1" lang="en"/>
              <a:t>Use keyboard</a:t>
            </a:r>
            <a:r>
              <a:rPr lang="en"/>
              <a:t> “up” and “down” arrows to quickly move between Result Review groups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b="1" lang="en"/>
              <a:t>Shift-click </a:t>
            </a:r>
            <a:r>
              <a:rPr lang="en"/>
              <a:t>or </a:t>
            </a:r>
            <a:r>
              <a:rPr b="1" lang="en"/>
              <a:t>Ctrl+click</a:t>
            </a:r>
            <a:r>
              <a:rPr lang="en"/>
              <a:t> to </a:t>
            </a:r>
            <a:r>
              <a:rPr lang="en"/>
              <a:t>select multiple tests to view Trend of Flowsheet</a:t>
            </a:r>
            <a:endParaRPr/>
          </a:p>
        </p:txBody>
      </p:sp>
      <p:sp>
        <p:nvSpPr>
          <p:cNvPr id="294" name="Google Shape;294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Quick Bites - Results Review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2"/>
          <p:cNvSpPr txBox="1"/>
          <p:nvPr>
            <p:ph idx="1" type="body"/>
          </p:nvPr>
        </p:nvSpPr>
        <p:spPr>
          <a:xfrm>
            <a:off x="311700" y="1152475"/>
            <a:ext cx="8520600" cy="36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b="1" lang="en"/>
              <a:t>Edit multiple </a:t>
            </a:r>
            <a:r>
              <a:rPr lang="en"/>
              <a:t>orders at once under “</a:t>
            </a:r>
            <a:r>
              <a:rPr b="1" lang="en"/>
              <a:t>Options</a:t>
            </a:r>
            <a:r>
              <a:rPr lang="en"/>
              <a:t>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Check </a:t>
            </a:r>
            <a:r>
              <a:rPr b="1" lang="en"/>
              <a:t>interactions (</a:t>
            </a:r>
            <a:r>
              <a:rPr lang="en"/>
              <a:t>drug-drug, drug-lab, drug-diagnosis</a:t>
            </a:r>
            <a:r>
              <a:rPr b="1" lang="en"/>
              <a:t>)</a:t>
            </a:r>
            <a:endParaRPr b="1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b="1" lang="en"/>
              <a:t>Favorite orders </a:t>
            </a:r>
            <a:r>
              <a:rPr lang="en"/>
              <a:t>can also be created for </a:t>
            </a:r>
            <a:r>
              <a:rPr b="1" lang="en"/>
              <a:t>Discharge Meds</a:t>
            </a:r>
            <a:r>
              <a:rPr lang="en"/>
              <a:t>, including sigs!</a:t>
            </a:r>
            <a:endParaRPr/>
          </a:p>
        </p:txBody>
      </p:sp>
      <p:sp>
        <p:nvSpPr>
          <p:cNvPr id="300" name="Google Shape;300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Quick Bites - Orders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301" name="Google Shape;30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713" y="2579348"/>
            <a:ext cx="5882574" cy="816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42"/>
          <p:cNvSpPr/>
          <p:nvPr/>
        </p:nvSpPr>
        <p:spPr>
          <a:xfrm>
            <a:off x="6875669" y="2556735"/>
            <a:ext cx="659400" cy="299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Quick Bites - Notes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308" name="Google Shape;308;p43"/>
          <p:cNvSpPr txBox="1"/>
          <p:nvPr>
            <p:ph idx="1" type="body"/>
          </p:nvPr>
        </p:nvSpPr>
        <p:spPr>
          <a:xfrm>
            <a:off x="311700" y="1968325"/>
            <a:ext cx="8520600" cy="260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Set up default “</a:t>
            </a:r>
            <a:r>
              <a:rPr b="1" lang="en"/>
              <a:t>Filter</a:t>
            </a:r>
            <a:r>
              <a:rPr lang="en"/>
              <a:t>” to show only provider notes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Click “Filter”, “Clear All”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Select all “Dentist”, “Nurse Practitioner”, “Physician”, “Podiatrist” and “Physician Assistant” roles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Click “Save Pref”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Remember to UN-filter (Select All) to view all notes again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Quickly find </a:t>
            </a:r>
            <a:r>
              <a:rPr b="1" lang="en"/>
              <a:t>your notes</a:t>
            </a:r>
            <a:r>
              <a:rPr lang="en"/>
              <a:t> by clicking “Show My Notes”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lang="en"/>
              <a:t>“</a:t>
            </a:r>
            <a:r>
              <a:rPr b="1" lang="en"/>
              <a:t>Pended</a:t>
            </a:r>
            <a:r>
              <a:rPr lang="en"/>
              <a:t>” notes can be quickly accessed from “</a:t>
            </a:r>
            <a:r>
              <a:rPr b="1" lang="en"/>
              <a:t>Patient List”</a:t>
            </a:r>
            <a:r>
              <a:rPr lang="en"/>
              <a:t> or </a:t>
            </a:r>
            <a:r>
              <a:rPr b="1" lang="en"/>
              <a:t>In-basket</a:t>
            </a:r>
            <a:endParaRPr b="1"/>
          </a:p>
        </p:txBody>
      </p:sp>
      <p:pic>
        <p:nvPicPr>
          <p:cNvPr id="309" name="Google Shape;30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8"/>
            <a:ext cx="8520601" cy="8158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Quick Bites - Smart Stuff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315" name="Google Shape;315;p44"/>
          <p:cNvSpPr txBox="1"/>
          <p:nvPr>
            <p:ph idx="1" type="body"/>
          </p:nvPr>
        </p:nvSpPr>
        <p:spPr>
          <a:xfrm>
            <a:off x="4944550" y="1017725"/>
            <a:ext cx="4013100" cy="282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PT Mono"/>
                <a:ea typeface="PT Mono"/>
                <a:cs typeface="PT Mono"/>
                <a:sym typeface="PT Mono"/>
              </a:rPr>
              <a:t>.MHSCHFCORE</a:t>
            </a:r>
            <a:br>
              <a:rPr lang="en" sz="800">
                <a:latin typeface="PT Mono"/>
                <a:ea typeface="PT Mono"/>
                <a:cs typeface="PT Mono"/>
                <a:sym typeface="PT Mono"/>
              </a:rPr>
            </a:br>
            <a:r>
              <a:rPr lang="en" sz="800">
                <a:latin typeface="PT Mono"/>
                <a:ea typeface="PT Mono"/>
                <a:cs typeface="PT Mono"/>
                <a:sym typeface="PT Mono"/>
              </a:rPr>
              <a:t>.MHSCODEBLUE</a:t>
            </a:r>
            <a:br>
              <a:rPr lang="en" sz="800">
                <a:latin typeface="PT Mono"/>
                <a:ea typeface="PT Mono"/>
                <a:cs typeface="PT Mono"/>
                <a:sym typeface="PT Mono"/>
              </a:rPr>
            </a:br>
            <a:r>
              <a:rPr lang="en" sz="800">
                <a:latin typeface="PT Mono"/>
                <a:ea typeface="PT Mono"/>
                <a:cs typeface="PT Mono"/>
                <a:sym typeface="PT Mono"/>
              </a:rPr>
              <a:t>.MHSMTP</a:t>
            </a:r>
            <a:br>
              <a:rPr lang="en" sz="800">
                <a:latin typeface="PT Mono"/>
                <a:ea typeface="PT Mono"/>
                <a:cs typeface="PT Mono"/>
                <a:sym typeface="PT Mono"/>
              </a:rPr>
            </a:br>
            <a:r>
              <a:rPr lang="en" sz="800">
                <a:latin typeface="PT Mono"/>
                <a:ea typeface="PT Mono"/>
                <a:cs typeface="PT Mono"/>
                <a:sym typeface="PT Mono"/>
              </a:rPr>
              <a:t>.LDA[2 		   // display detailed info about </a:t>
            </a:r>
            <a:r>
              <a:rPr b="1" lang="en" sz="800">
                <a:latin typeface="PT Mono"/>
                <a:ea typeface="PT Mono"/>
                <a:cs typeface="PT Mono"/>
                <a:sym typeface="PT Mono"/>
              </a:rPr>
              <a:t>drains</a:t>
            </a:r>
            <a:br>
              <a:rPr lang="en" sz="800">
                <a:latin typeface="PT Mono"/>
                <a:ea typeface="PT Mono"/>
                <a:cs typeface="PT Mono"/>
                <a:sym typeface="PT Mono"/>
              </a:rPr>
            </a:br>
            <a:r>
              <a:rPr lang="en" sz="800">
                <a:latin typeface="PT Mono"/>
                <a:ea typeface="PT Mono"/>
                <a:cs typeface="PT Mono"/>
                <a:sym typeface="PT Mono"/>
              </a:rPr>
              <a:t>.RRDIET</a:t>
            </a:r>
            <a:br>
              <a:rPr lang="en" sz="800">
                <a:latin typeface="PT Mono"/>
                <a:ea typeface="PT Mono"/>
                <a:cs typeface="PT Mono"/>
                <a:sym typeface="PT Mono"/>
              </a:rPr>
            </a:br>
            <a:r>
              <a:rPr lang="en" sz="800">
                <a:latin typeface="PT Mono"/>
                <a:ea typeface="PT Mono"/>
                <a:cs typeface="PT Mono"/>
                <a:sym typeface="PT Mono"/>
              </a:rPr>
              <a:t>.RRIOYESTERDAY</a:t>
            </a:r>
            <a:br>
              <a:rPr lang="en" sz="800">
                <a:latin typeface="PT Mono"/>
                <a:ea typeface="PT Mono"/>
                <a:cs typeface="PT Mono"/>
                <a:sym typeface="PT Mono"/>
              </a:rPr>
            </a:br>
            <a:r>
              <a:rPr lang="en" sz="800">
                <a:latin typeface="PT Mono"/>
                <a:ea typeface="PT Mono"/>
                <a:cs typeface="PT Mono"/>
                <a:sym typeface="PT Mono"/>
              </a:rPr>
              <a:t>.RRDAYSPOSTSURGERY</a:t>
            </a:r>
            <a:br>
              <a:rPr lang="en" sz="800">
                <a:latin typeface="PT Mono"/>
                <a:ea typeface="PT Mono"/>
                <a:cs typeface="PT Mono"/>
                <a:sym typeface="PT Mono"/>
              </a:rPr>
            </a:br>
            <a:r>
              <a:rPr lang="en" sz="800">
                <a:latin typeface="PT Mono"/>
                <a:ea typeface="PT Mono"/>
                <a:cs typeface="PT Mono"/>
                <a:sym typeface="PT Mono"/>
              </a:rPr>
              <a:t>.RRVITALSSUM      // vitals summary</a:t>
            </a:r>
            <a:br>
              <a:rPr lang="en" sz="800">
                <a:latin typeface="PT Mono"/>
                <a:ea typeface="PT Mono"/>
                <a:cs typeface="PT Mono"/>
                <a:sym typeface="PT Mono"/>
              </a:rPr>
            </a:br>
            <a:r>
              <a:rPr lang="en" sz="800">
                <a:latin typeface="PT Mono"/>
                <a:ea typeface="PT Mono"/>
                <a:cs typeface="PT Mono"/>
                <a:sym typeface="PT Mono"/>
              </a:rPr>
              <a:t>.tmax[12          // min, max, average temp 12 hours</a:t>
            </a:r>
            <a:br>
              <a:rPr lang="en" sz="800">
                <a:latin typeface="PT Mono"/>
                <a:ea typeface="PT Mono"/>
                <a:cs typeface="PT Mono"/>
                <a:sym typeface="PT Mono"/>
              </a:rPr>
            </a:br>
            <a:br>
              <a:rPr lang="en" sz="800">
                <a:latin typeface="PT Mono"/>
                <a:ea typeface="PT Mono"/>
                <a:cs typeface="PT Mono"/>
                <a:sym typeface="PT Mono"/>
              </a:rPr>
            </a:br>
            <a:r>
              <a:rPr lang="en" sz="800">
                <a:latin typeface="PT Mono"/>
                <a:ea typeface="PT Mono"/>
                <a:cs typeface="PT Mono"/>
                <a:sym typeface="PT Mono"/>
              </a:rPr>
              <a:t>.vshosp[12        // tabular view of vitals last 12 hours</a:t>
            </a:r>
            <a:br>
              <a:rPr lang="en" sz="800">
                <a:latin typeface="PT Mono"/>
                <a:ea typeface="PT Mono"/>
                <a:cs typeface="PT Mono"/>
                <a:sym typeface="PT Mono"/>
              </a:rPr>
            </a:br>
            <a:r>
              <a:rPr lang="en" sz="800">
                <a:latin typeface="PT Mono"/>
                <a:ea typeface="PT Mono"/>
                <a:cs typeface="PT Mono"/>
                <a:sym typeface="PT Mono"/>
              </a:rPr>
              <a:t>.vs OR .vsp OR .vitals  //more views of vitals</a:t>
            </a:r>
            <a:br>
              <a:rPr lang="en" sz="800">
                <a:latin typeface="PT Mono"/>
                <a:ea typeface="PT Mono"/>
                <a:cs typeface="PT Mono"/>
                <a:sym typeface="PT Mono"/>
              </a:rPr>
            </a:br>
            <a:r>
              <a:rPr lang="en" sz="800">
                <a:latin typeface="PT Mono"/>
                <a:ea typeface="PT Mono"/>
                <a:cs typeface="PT Mono"/>
                <a:sym typeface="PT Mono"/>
              </a:rPr>
              <a:t>.IPFLOW[96:14      //weight last 96 hours</a:t>
            </a:r>
            <a:br>
              <a:rPr lang="en" sz="800">
                <a:latin typeface="PT Mono"/>
                <a:ea typeface="PT Mono"/>
                <a:cs typeface="PT Mono"/>
                <a:sym typeface="PT Mono"/>
              </a:rPr>
            </a:br>
            <a:r>
              <a:rPr lang="en" sz="800">
                <a:latin typeface="PT Mono"/>
                <a:ea typeface="PT Mono"/>
                <a:cs typeface="PT Mono"/>
                <a:sym typeface="PT Mono"/>
              </a:rPr>
              <a:t>.IPFLOW[24:1330    //diet last 24 hours</a:t>
            </a:r>
            <a:br>
              <a:rPr lang="en" sz="800">
                <a:latin typeface="PT Mono"/>
                <a:ea typeface="PT Mono"/>
                <a:cs typeface="PT Mono"/>
                <a:sym typeface="PT Mono"/>
              </a:rPr>
            </a:br>
            <a:r>
              <a:rPr lang="en" sz="800">
                <a:latin typeface="PT Mono"/>
                <a:ea typeface="PT Mono"/>
                <a:cs typeface="PT Mono"/>
                <a:sym typeface="PT Mono"/>
              </a:rPr>
              <a:t>.IPFLOW[12:71418   //last 12 hours of vent settings</a:t>
            </a:r>
            <a:br>
              <a:rPr lang="en" sz="800">
                <a:latin typeface="PT Mono"/>
                <a:ea typeface="PT Mono"/>
                <a:cs typeface="PT Mono"/>
                <a:sym typeface="PT Mono"/>
              </a:rPr>
            </a:br>
            <a:r>
              <a:rPr lang="en" sz="800">
                <a:latin typeface="PT Mono"/>
                <a:ea typeface="PT Mono"/>
                <a:cs typeface="PT Mono"/>
                <a:sym typeface="PT Mono"/>
              </a:rPr>
              <a:t>.FLOW[60209        //Central Lines </a:t>
            </a:r>
            <a:br>
              <a:rPr lang="en" sz="800">
                <a:latin typeface="PT Mono"/>
                <a:ea typeface="PT Mono"/>
                <a:cs typeface="PT Mono"/>
                <a:sym typeface="PT Mono"/>
              </a:rPr>
            </a:br>
            <a:r>
              <a:rPr lang="en" sz="800">
                <a:latin typeface="PT Mono"/>
                <a:ea typeface="PT Mono"/>
                <a:cs typeface="PT Mono"/>
                <a:sym typeface="PT Mono"/>
              </a:rPr>
              <a:t>.FLOW[7637         //All IV</a:t>
            </a:r>
            <a:br>
              <a:rPr lang="en" sz="800">
                <a:latin typeface="PT Mono"/>
                <a:ea typeface="PT Mono"/>
                <a:cs typeface="PT Mono"/>
                <a:sym typeface="PT Mono"/>
              </a:rPr>
            </a:br>
            <a:r>
              <a:rPr lang="en" sz="800">
                <a:latin typeface="PT Mono"/>
                <a:ea typeface="PT Mono"/>
                <a:cs typeface="PT Mono"/>
                <a:sym typeface="PT Mono"/>
              </a:rPr>
              <a:t>.FLOW[86113        //Foley</a:t>
            </a:r>
            <a:br>
              <a:rPr lang="en" sz="800">
                <a:latin typeface="PT Mono"/>
                <a:ea typeface="PT Mono"/>
                <a:cs typeface="PT Mono"/>
                <a:sym typeface="PT Mono"/>
              </a:rPr>
            </a:br>
            <a:r>
              <a:rPr lang="en" sz="800">
                <a:latin typeface="PT Mono"/>
                <a:ea typeface="PT Mono"/>
                <a:cs typeface="PT Mono"/>
                <a:sym typeface="PT Mono"/>
              </a:rPr>
              <a:t>.FLOW[67892        //Isolation</a:t>
            </a:r>
            <a:endParaRPr sz="800">
              <a:latin typeface="PT Mono"/>
              <a:ea typeface="PT Mono"/>
              <a:cs typeface="PT Mono"/>
              <a:sym typeface="PT Mono"/>
            </a:endParaRPr>
          </a:p>
          <a:p>
            <a:pPr indent="0" lvl="0" marL="45720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800">
              <a:latin typeface="PT Mono"/>
              <a:ea typeface="PT Mono"/>
              <a:cs typeface="PT Mono"/>
              <a:sym typeface="PT Mono"/>
            </a:endParaRPr>
          </a:p>
        </p:txBody>
      </p:sp>
      <p:pic>
        <p:nvPicPr>
          <p:cNvPr id="316" name="Google Shape;316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6200" y="3844388"/>
            <a:ext cx="3592374" cy="68095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44"/>
          <p:cNvSpPr/>
          <p:nvPr/>
        </p:nvSpPr>
        <p:spPr>
          <a:xfrm>
            <a:off x="6838750" y="4314546"/>
            <a:ext cx="224700" cy="2055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8" name="Google Shape;318;p44"/>
          <p:cNvSpPr txBox="1"/>
          <p:nvPr/>
        </p:nvSpPr>
        <p:spPr>
          <a:xfrm>
            <a:off x="311700" y="1017725"/>
            <a:ext cx="4435200" cy="395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.HPROBL - problem list, including overview/comments</a:t>
            </a:r>
            <a:endParaRPr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.</a:t>
            </a: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hprobnodtnocmt</a:t>
            </a: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 (no overview, no dates)</a:t>
            </a:r>
            <a:endParaRPr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.probhosp - each problem has *** for assessment and plan</a:t>
            </a:r>
            <a:endParaRPr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.ptmeddischref - discharge meds from med rec, refreshable</a:t>
            </a:r>
            <a:endParaRPr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.afutappt - follow up appointments</a:t>
            </a:r>
            <a:endParaRPr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.td - today's date</a:t>
            </a:r>
            <a:endParaRPr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.tdr - today's date refreshable (useful when using COPY)</a:t>
            </a:r>
            <a:endParaRPr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.now - now time</a:t>
            </a:r>
            <a:endParaRPr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.nowr - now time refreshable (useful when using COPY)</a:t>
            </a:r>
            <a:endParaRPr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.id - patient's name and age</a:t>
            </a:r>
            <a:endParaRPr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.me - “my” name</a:t>
            </a:r>
            <a:endParaRPr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.rcntbrief (72 hours of common labs)</a:t>
            </a:r>
            <a:endParaRPr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.rcntcardiac (recent cardiac labs)</a:t>
            </a:r>
            <a:endParaRPr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.labrcnt[wbc:3,cr:3 - last 3 WBC, Hb, Cr values - uses "base name"</a:t>
            </a:r>
            <a:endParaRPr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.lastlab[wbc:3,cr:3 - similar,  2 separate tables</a:t>
            </a:r>
            <a:endParaRPr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Find base name - Chart Review -&gt; click on lab -&gt; scroll to bottom -&gt;”View Smartlink Info”</a:t>
            </a:r>
            <a:endParaRPr b="1"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.LASTxxx</a:t>
            </a:r>
            <a:b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</a:b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//where xx can be trop, bnp, lft, hga1c, na, tsh, ldl, mribr </a:t>
            </a:r>
            <a:r>
              <a:rPr i="1"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etc</a:t>
            </a:r>
            <a:endParaRPr i="1"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.rcntresultnr[24h - all recent labs AND xrays - </a:t>
            </a:r>
            <a:r>
              <a:rPr b="1"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very ugly!!!</a:t>
            </a:r>
            <a:endParaRPr b="1"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.lastculture5 </a:t>
            </a:r>
            <a:endParaRPr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  <a:t>.procrslt[87070F for respiratory culture</a:t>
            </a:r>
            <a:b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</a:br>
            <a:br>
              <a:rPr lang="en" sz="800">
                <a:solidFill>
                  <a:schemeClr val="dk2"/>
                </a:solidFill>
                <a:latin typeface="PT Mono"/>
                <a:ea typeface="PT Mono"/>
                <a:cs typeface="PT Mono"/>
                <a:sym typeface="PT Mono"/>
              </a:rPr>
            </a:br>
            <a:endParaRPr sz="800">
              <a:solidFill>
                <a:schemeClr val="dk2"/>
              </a:solidFill>
              <a:latin typeface="PT Mono"/>
              <a:ea typeface="PT Mono"/>
              <a:cs typeface="PT Mono"/>
              <a:sym typeface="PT Mono"/>
            </a:endParaRPr>
          </a:p>
        </p:txBody>
      </p:sp>
      <p:sp>
        <p:nvSpPr>
          <p:cNvPr id="319" name="Google Shape;319;p44"/>
          <p:cNvSpPr txBox="1"/>
          <p:nvPr/>
        </p:nvSpPr>
        <p:spPr>
          <a:xfrm>
            <a:off x="4365150" y="4556050"/>
            <a:ext cx="4667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200">
                <a:solidFill>
                  <a:schemeClr val="dk2"/>
                </a:solidFill>
              </a:rPr>
              <a:t>Search and find</a:t>
            </a:r>
            <a:r>
              <a:rPr lang="en" sz="1200">
                <a:solidFill>
                  <a:schemeClr val="dk2"/>
                </a:solidFill>
              </a:rPr>
              <a:t> more relevant smart phrases and smart links</a:t>
            </a:r>
            <a:endParaRPr sz="1200"/>
          </a:p>
        </p:txBody>
      </p:sp>
      <p:sp>
        <p:nvSpPr>
          <p:cNvPr id="320" name="Google Shape;320;p44"/>
          <p:cNvSpPr/>
          <p:nvPr/>
        </p:nvSpPr>
        <p:spPr>
          <a:xfrm>
            <a:off x="4443575" y="3844400"/>
            <a:ext cx="4514100" cy="11772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5"/>
          <p:cNvSpPr txBox="1"/>
          <p:nvPr>
            <p:ph idx="1" type="body"/>
          </p:nvPr>
        </p:nvSpPr>
        <p:spPr>
          <a:xfrm>
            <a:off x="311700" y="1152475"/>
            <a:ext cx="8520600" cy="36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600"/>
              </a:spcBef>
              <a:spcAft>
                <a:spcPts val="0"/>
              </a:spcAft>
              <a:buSzPts val="1800"/>
              <a:buChar char="★"/>
            </a:pPr>
            <a:r>
              <a:rPr b="1" lang="en"/>
              <a:t>Filter</a:t>
            </a:r>
            <a:r>
              <a:rPr lang="en"/>
              <a:t> by deficiency type under “Sort &amp; Filter”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★"/>
            </a:pPr>
            <a:r>
              <a:rPr lang="en"/>
              <a:t>Select </a:t>
            </a:r>
            <a:r>
              <a:rPr b="1" lang="en"/>
              <a:t>multiple orders</a:t>
            </a:r>
            <a:r>
              <a:rPr lang="en"/>
              <a:t> to sign by Shift+click</a:t>
            </a:r>
            <a:endParaRPr/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★"/>
            </a:pPr>
            <a:r>
              <a:rPr b="1" lang="en"/>
              <a:t>Quickly jump</a:t>
            </a:r>
            <a:r>
              <a:rPr lang="en"/>
              <a:t> to chart by clicking “Hospital Chart” or “Encounter” </a:t>
            </a:r>
            <a:endParaRPr/>
          </a:p>
        </p:txBody>
      </p:sp>
      <p:sp>
        <p:nvSpPr>
          <p:cNvPr id="326" name="Google Shape;326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Quick Bites - In-basket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327" name="Google Shape;327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2825" y="1296250"/>
            <a:ext cx="4590876" cy="252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6"/>
          <p:cNvSpPr txBox="1"/>
          <p:nvPr>
            <p:ph idx="1" type="body"/>
          </p:nvPr>
        </p:nvSpPr>
        <p:spPr>
          <a:xfrm>
            <a:off x="311700" y="1152475"/>
            <a:ext cx="64878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b="1" lang="en" sz="1600"/>
              <a:t>Epic v. 2018 &amp; 2019 upgrade - August 2019</a:t>
            </a:r>
            <a:br>
              <a:rPr lang="en" sz="1600"/>
            </a:br>
            <a:r>
              <a:rPr lang="en" sz="1600"/>
              <a:t>New DC med rec</a:t>
            </a:r>
            <a:br>
              <a:rPr lang="en" sz="1600"/>
            </a:br>
            <a:r>
              <a:rPr lang="en" sz="1600"/>
              <a:t>Improved orders search</a:t>
            </a:r>
            <a:br>
              <a:rPr lang="en" sz="1600"/>
            </a:br>
            <a:r>
              <a:rPr lang="en" sz="1600"/>
              <a:t>Saving favorite panels</a:t>
            </a:r>
            <a:br>
              <a:rPr lang="en" sz="1600"/>
            </a:br>
            <a:r>
              <a:rPr lang="en" sz="1600"/>
              <a:t>LDA Avatar</a:t>
            </a:r>
            <a:br>
              <a:rPr lang="en" sz="1600"/>
            </a:br>
            <a:r>
              <a:rPr lang="en" sz="1600"/>
              <a:t>Bookmarks in chart review</a:t>
            </a:r>
            <a:br>
              <a:rPr lang="en" sz="1600"/>
            </a:br>
            <a:r>
              <a:rPr lang="en" sz="1600"/>
              <a:t>Sepsis narrator</a:t>
            </a:r>
            <a:br>
              <a:rPr lang="en" sz="1600"/>
            </a:br>
            <a:r>
              <a:rPr lang="en" sz="1600"/>
              <a:t>Nurse brain</a:t>
            </a:r>
            <a:br>
              <a:rPr lang="en" sz="1600"/>
            </a:br>
            <a:r>
              <a:rPr lang="en" sz="1600"/>
              <a:t>Summary view </a:t>
            </a:r>
            <a:br>
              <a:rPr lang="en" sz="1600"/>
            </a:br>
            <a:r>
              <a:rPr lang="en" sz="1600"/>
              <a:t>Blood bank changes</a:t>
            </a:r>
            <a:br>
              <a:rPr lang="en" sz="1600"/>
            </a:br>
            <a:r>
              <a:rPr lang="en" sz="1600"/>
              <a:t>New culture susceptibility layout</a:t>
            </a:r>
            <a:br>
              <a:rPr lang="en" sz="1600"/>
            </a:br>
            <a:r>
              <a:rPr lang="en" sz="1600"/>
              <a:t>Improved notes navigation</a:t>
            </a:r>
            <a:br>
              <a:rPr lang="en" sz="1600"/>
            </a:br>
            <a:r>
              <a:rPr lang="en" sz="1600"/>
              <a:t>Medications hold</a:t>
            </a:r>
            <a:br>
              <a:rPr lang="en" sz="1600"/>
            </a:br>
            <a:r>
              <a:rPr lang="en" sz="1600"/>
              <a:t>Immunization registry</a:t>
            </a:r>
            <a:endParaRPr sz="1600"/>
          </a:p>
        </p:txBody>
      </p:sp>
      <p:sp>
        <p:nvSpPr>
          <p:cNvPr id="333" name="Google Shape;333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Upgrade! Upgrade! 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334" name="Google Shape;334;p46"/>
          <p:cNvSpPr/>
          <p:nvPr/>
        </p:nvSpPr>
        <p:spPr>
          <a:xfrm rot="10800000">
            <a:off x="360675" y="1190975"/>
            <a:ext cx="7563300" cy="3919800"/>
          </a:xfrm>
          <a:prstGeom prst="rect">
            <a:avLst/>
          </a:prstGeom>
          <a:gradFill>
            <a:gsLst>
              <a:gs pos="0">
                <a:srgbClr val="FFFFFF"/>
              </a:gs>
              <a:gs pos="36000">
                <a:srgbClr val="FFFFFF">
                  <a:alpha val="0"/>
                </a:srgbClr>
              </a:gs>
              <a:gs pos="40000">
                <a:srgbClr val="FFFFFF">
                  <a:alpha val="0"/>
                </a:srgbClr>
              </a:gs>
              <a:gs pos="100000">
                <a:srgbClr val="FFFFFF">
                  <a:alpha val="0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5" name="Google Shape;33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85225" y="1298250"/>
            <a:ext cx="1885950" cy="187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631" y="0"/>
            <a:ext cx="7968736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47"/>
          <p:cNvSpPr/>
          <p:nvPr/>
        </p:nvSpPr>
        <p:spPr>
          <a:xfrm>
            <a:off x="7312070" y="358501"/>
            <a:ext cx="1177800" cy="480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47"/>
          <p:cNvSpPr/>
          <p:nvPr/>
        </p:nvSpPr>
        <p:spPr>
          <a:xfrm>
            <a:off x="7319450" y="4597100"/>
            <a:ext cx="1177800" cy="5106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3" name="Google Shape;343;p47"/>
          <p:cNvSpPr/>
          <p:nvPr/>
        </p:nvSpPr>
        <p:spPr>
          <a:xfrm>
            <a:off x="783575" y="109950"/>
            <a:ext cx="1422900" cy="165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4" name="Google Shape;344;p47"/>
          <p:cNvSpPr/>
          <p:nvPr/>
        </p:nvSpPr>
        <p:spPr>
          <a:xfrm>
            <a:off x="587625" y="453275"/>
            <a:ext cx="6551400" cy="1659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64800" y="0"/>
            <a:ext cx="58144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Just in! - SureScripts Med Dispense History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pic>
        <p:nvPicPr>
          <p:cNvPr id="355" name="Google Shape;35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7825" y="969276"/>
            <a:ext cx="7368351" cy="3663625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49"/>
          <p:cNvSpPr/>
          <p:nvPr/>
        </p:nvSpPr>
        <p:spPr>
          <a:xfrm>
            <a:off x="5138736" y="1606571"/>
            <a:ext cx="1569600" cy="1938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49"/>
          <p:cNvSpPr/>
          <p:nvPr/>
        </p:nvSpPr>
        <p:spPr>
          <a:xfrm>
            <a:off x="887825" y="3988925"/>
            <a:ext cx="996900" cy="3030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8" name="Google Shape;358;p49"/>
          <p:cNvSpPr/>
          <p:nvPr/>
        </p:nvSpPr>
        <p:spPr>
          <a:xfrm>
            <a:off x="2417950" y="2882175"/>
            <a:ext cx="5793000" cy="5727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59" name="Google Shape;359;p49"/>
          <p:cNvCxnSpPr>
            <a:endCxn id="360" idx="2"/>
          </p:cNvCxnSpPr>
          <p:nvPr/>
        </p:nvCxnSpPr>
        <p:spPr>
          <a:xfrm>
            <a:off x="4005650" y="2975325"/>
            <a:ext cx="1024200" cy="1932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triangle"/>
            <a:tailEnd len="med" w="med" type="none"/>
          </a:ln>
        </p:spPr>
      </p:cxnSp>
      <p:sp>
        <p:nvSpPr>
          <p:cNvPr id="360" name="Google Shape;360;p49"/>
          <p:cNvSpPr/>
          <p:nvPr/>
        </p:nvSpPr>
        <p:spPr>
          <a:xfrm>
            <a:off x="5029850" y="3017025"/>
            <a:ext cx="417900" cy="303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3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361" name="Google Shape;361;p49"/>
          <p:cNvSpPr/>
          <p:nvPr/>
        </p:nvSpPr>
        <p:spPr>
          <a:xfrm>
            <a:off x="5714575" y="1268125"/>
            <a:ext cx="417900" cy="303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2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362" name="Google Shape;362;p49"/>
          <p:cNvSpPr/>
          <p:nvPr/>
        </p:nvSpPr>
        <p:spPr>
          <a:xfrm>
            <a:off x="448620" y="3988925"/>
            <a:ext cx="417900" cy="3030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1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cxnSp>
        <p:nvCxnSpPr>
          <p:cNvPr id="363" name="Google Shape;363;p49"/>
          <p:cNvCxnSpPr>
            <a:endCxn id="360" idx="6"/>
          </p:cNvCxnSpPr>
          <p:nvPr/>
        </p:nvCxnSpPr>
        <p:spPr>
          <a:xfrm flipH="1">
            <a:off x="5447750" y="3115425"/>
            <a:ext cx="1987800" cy="53100"/>
          </a:xfrm>
          <a:prstGeom prst="straightConnector1">
            <a:avLst/>
          </a:prstGeom>
          <a:noFill/>
          <a:ln cap="flat" cmpd="sng" w="28575">
            <a:solidFill>
              <a:srgbClr val="0000FF"/>
            </a:solidFill>
            <a:prstDash val="solid"/>
            <a:round/>
            <a:headEnd len="med" w="med" type="triangle"/>
            <a:tailEnd len="med" w="med" type="none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50"/>
          <p:cNvSpPr txBox="1"/>
          <p:nvPr>
            <p:ph type="ctrTitle"/>
          </p:nvPr>
        </p:nvSpPr>
        <p:spPr>
          <a:xfrm>
            <a:off x="311700" y="686500"/>
            <a:ext cx="8520600" cy="134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obster"/>
                <a:ea typeface="Lobster"/>
                <a:cs typeface="Lobster"/>
                <a:sym typeface="Lobster"/>
              </a:rPr>
              <a:t>Fin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369" name="Google Shape;369;p50"/>
          <p:cNvSpPr txBox="1"/>
          <p:nvPr>
            <p:ph idx="1" type="subTitle"/>
          </p:nvPr>
        </p:nvSpPr>
        <p:spPr>
          <a:xfrm>
            <a:off x="311700" y="2797075"/>
            <a:ext cx="8520600" cy="129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/>
              <a:t>Questions/Comments?</a:t>
            </a:r>
            <a:endParaRPr i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cnovoselsky@gmail.com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C. 718-759-7001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Constantin Novoselsky, MD -</a:t>
            </a:r>
            <a:r>
              <a:rPr lang="en"/>
              <a:t> MHS Physician Lead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Tammy Apana RN, Julie Bello RN -</a:t>
            </a:r>
            <a:r>
              <a:rPr lang="en"/>
              <a:t> MHS Nurse Informatics</a:t>
            </a:r>
            <a:endParaRPr/>
          </a:p>
        </p:txBody>
      </p:sp>
      <p:sp>
        <p:nvSpPr>
          <p:cNvPr id="370" name="Google Shape;370;p50"/>
          <p:cNvSpPr txBox="1"/>
          <p:nvPr/>
        </p:nvSpPr>
        <p:spPr>
          <a:xfrm>
            <a:off x="3375450" y="2035300"/>
            <a:ext cx="23931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accent4"/>
                </a:solidFill>
                <a:latin typeface="PT Mono"/>
                <a:ea typeface="PT Mono"/>
                <a:cs typeface="PT Mono"/>
                <a:sym typeface="PT Mono"/>
                <a:hlinkClick r:id="rId4"/>
              </a:rPr>
              <a:t>808md.info/cme</a:t>
            </a:r>
            <a:endParaRPr b="1" sz="1800">
              <a:solidFill>
                <a:schemeClr val="accent4"/>
              </a:solidFill>
              <a:latin typeface="PT Mono"/>
              <a:ea typeface="PT Mono"/>
              <a:cs typeface="PT Mono"/>
              <a:sym typeface="PT Mon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ameday">
  <a:themeElements>
    <a:clrScheme name="Gameday">
      <a:dk1>
        <a:srgbClr val="4285F4"/>
      </a:dk1>
      <a:lt1>
        <a:srgbClr val="FFFFFF"/>
      </a:lt1>
      <a:dk2>
        <a:srgbClr val="666666"/>
      </a:dk2>
      <a:lt2>
        <a:srgbClr val="D9D9D9"/>
      </a:lt2>
      <a:accent1>
        <a:srgbClr val="455A64"/>
      </a:accent1>
      <a:accent2>
        <a:srgbClr val="607D8B"/>
      </a:accent2>
      <a:accent3>
        <a:srgbClr val="FF5722"/>
      </a:accent3>
      <a:accent4>
        <a:srgbClr val="D84315"/>
      </a:accent4>
      <a:accent5>
        <a:srgbClr val="1C3AA9"/>
      </a:accent5>
      <a:accent6>
        <a:srgbClr val="FFAB40"/>
      </a:accent6>
      <a:hlink>
        <a:srgbClr val="1C3AA9"/>
      </a:hlink>
      <a:folHlink>
        <a:srgbClr val="1C3AA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