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1" r:id="rId9"/>
    <p:sldId id="267" r:id="rId10"/>
    <p:sldId id="263" r:id="rId1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3" d="100"/>
          <a:sy n="83" d="100"/>
        </p:scale>
        <p:origin x="77" y="1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8C0F2F9F-9511-4A08-B618-BB131241881A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9656CC71-7264-406E-9611-0AF22C86F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320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B62EE-6696-4E37-B3A5-DFCA8A0929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5A5098-4201-4ACD-B0F0-56431124CC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3EF00-A927-4043-AA1A-93AC44C4D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49F7-558E-422E-A0C5-000004AADFF7}" type="datetime1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0A4427-C31A-47CE-A0D2-DDF93A9A9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8B71B4-A773-48EA-AE1D-7E39EA1C8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7F423-F321-42B3-8C9C-01ED9B2D9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961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CE87E-9D18-4362-A70D-7ABE6628C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0F77B5-3427-4908-BA97-4FA2F89830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E49AF-4A29-44DB-9B3B-1DC30DD3A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5DE47-13F0-44EE-A21D-046145D2C888}" type="datetime1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17F5CE-925E-47C0-8750-722BB0E8A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DE6F67-69AE-4C38-BC48-1688BFF97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7F423-F321-42B3-8C9C-01ED9B2D9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350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E32C7C-9F50-4E0E-9087-1AB78BD6AB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30A90E-D691-43B7-800D-354611651F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42FB9-D36A-4A7E-BB55-12D74868C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7C99-2B54-49D2-AB7F-4A34C93CC432}" type="datetime1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A05C61-DBF4-4128-9494-A8BFF1B87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06F63C-103D-4E33-BEFE-D1CE9CE11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7F423-F321-42B3-8C9C-01ED9B2D9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075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67654-82EB-42CE-89FB-C2622507F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C09D7-8531-4D24-B5FD-3B8E4D16E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3F83A8-3D8D-4A55-B287-1085B3EB6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B5104-FFCD-4DF5-9B75-4E0329C676A7}" type="datetime1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16FAFC-14FA-45AE-9A44-54806275E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83D2B8-5D44-43FE-8E03-AC184F65A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7F423-F321-42B3-8C9C-01ED9B2D9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145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69C39-D9EE-4A4F-8A6C-47AF6A48B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F94EF8-6025-4DA3-B38E-6FFDEA15B6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91C3B1-4A94-4F05-BB16-3109D917A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84FD4-4895-4962-9036-FDA4B8B14FE3}" type="datetime1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ECC6E-A507-44C7-B751-717195B42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22859E-FF21-4C92-85DB-773C2BF18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7F423-F321-42B3-8C9C-01ED9B2D9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32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1F9DF-86A6-45EE-80F8-3C6C12D60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7718C-2CFB-47E2-BF63-2EB410B3D7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B3F0B7-655B-4389-A714-4AC980F4BE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A51158-0D78-427D-A878-6E769E9A6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0CA9F-F8FF-42D5-A64E-E57D353238A6}" type="datetime1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452880-141A-4745-BD30-2DC88C72B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736DDA-04A7-4D5A-83B7-A5B66404A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7F423-F321-42B3-8C9C-01ED9B2D9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19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167CD-1FD4-413D-BF8A-944D52A33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55AD83-DA4D-449D-867F-B6C2613A59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701589-3E86-44F8-8EF8-5FDC924DA4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E22E0E-3204-4F7E-9D64-90B9AA6E31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5065DF-C656-4BC5-AFEF-F2E61FAA88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5A9CF6-610C-48BA-9AB1-DDB38D18F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EB56-93F5-41CD-A26D-13E43133E9CF}" type="datetime1">
              <a:rPr lang="en-US" smtClean="0"/>
              <a:t>7/31/2019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8E7E03-CD4C-4495-B645-C045C9573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48039A-8475-425D-BE71-ABBBD1FA0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7F423-F321-42B3-8C9C-01ED9B2D9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657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33BA0-C11A-49B1-966E-09A3BDC3B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A570B8-3379-4C12-98B1-11C8133EA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CFB86-1CBA-4F3C-B5A2-EF4033330E0B}" type="datetime1">
              <a:rPr lang="en-US" smtClean="0"/>
              <a:t>7/31/2019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F96F49-1ED9-4721-96EF-0B1B64EF4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B64D89-8AF6-4FEE-9351-96CAC76FA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7F423-F321-42B3-8C9C-01ED9B2D9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67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6432CF-0CFE-4E66-BE92-584D9D841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C4354-59A1-4209-953F-82C5B8E3E759}" type="datetime1">
              <a:rPr lang="en-US" smtClean="0"/>
              <a:t>7/31/2019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D18F62-5FC2-4943-9BCE-FB4CED775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5B0F03-B987-4FC3-84E8-A0E955CA3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7F423-F321-42B3-8C9C-01ED9B2D9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37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A794F-A702-40B3-BA4B-0FC183E01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FED7F-E6F3-40A7-B8FE-6200CAFD8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76FEFB-087B-45A0-99E2-014E11BCE8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1E2E6D-BA36-43CA-A899-F47A643AE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6B525-3773-4315-AD46-E7509C2A90B4}" type="datetime1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D61FEB-DEFB-41C9-9F21-C300C4318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31E541-A73C-4FAE-8931-683134995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7F423-F321-42B3-8C9C-01ED9B2D9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599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1E03B-A65F-4C9E-9F14-C6A8BA353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10CA08-4454-4472-89F8-544D780044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43CAA7-D126-431F-9136-AF6466800A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413C80-E9C8-49F6-9CD5-76589E59D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24D5C-2AC0-4CAF-BC93-E4E46F59F6C5}" type="datetime1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93C820-9202-4E55-AD11-665A3EE71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F237C6-AF2E-4462-BDE5-5BE6747E4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7F423-F321-42B3-8C9C-01ED9B2D9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76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916038-17A4-4BAF-AC54-98BF83E3F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B7BB35-43EF-434A-A096-8E06B9463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2B365A-F1D2-4540-B1FA-93B0469755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D8CE1-A9B7-42E8-9BFC-6DC9E7ADC732}" type="datetime1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A9DA1C-B303-47C4-95E7-FB33F358FE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2EE61F-EC0D-4285-8272-BBD9382EC6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7F423-F321-42B3-8C9C-01ED9B2D9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267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1.sp.kp.org/services/mhs/MMMC/_layouts/15/WopiFrame.aspx?sourcedoc=/services/mhs/MMMC/Clinical%20Informaticists/Downtime%20Instructions/RN%20Downtime%20Info/DOWNTIME%20Checklist.pdf&amp;action=default" TargetMode="External"/><Relationship Id="rId2" Type="http://schemas.openxmlformats.org/officeDocument/2006/relationships/hyperlink" Target="https://sites1.sp.kp.org/services/mhs/MMMC/Pages/Clinical-Informaticists.aspx?RootFolder=/services/mhs/MMMC/Clinical%20Informaticists/Downtime%20Instructions&amp;FolderCTID=0x012000DE7FDB96578E4F4789F9FF882DAAD2F6&amp;View=%7b072B8ADF-17ED-44BA-BC0C-7533FDA9FA02%7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kphawaii.policytech.com/dotNet/documents/?docid=1702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myhelp.kp.org/?regionid=5&amp;a=0.964042285559487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0F99A-73B7-4386-83B4-82E5323477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MHS Epic 2019 Upgrade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682980-7A12-4CA5-B186-2AB629485D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/>
              <a:t>Playbook (Maui)</a:t>
            </a:r>
            <a:endParaRPr lang="en-US" sz="4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5880E9-A505-47F9-8D02-BD29BF75D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7F423-F321-42B3-8C9C-01ED9B2D98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332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A4CAB-F274-4ADE-8CA2-033CE2C58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MHS Command Center (Maui)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0D5F0-1ECD-4DF8-A3D2-19D9C47CF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Command Center Support:</a:t>
            </a:r>
          </a:p>
          <a:p>
            <a:r>
              <a:rPr lang="en-US" sz="2900" dirty="0"/>
              <a:t>Hours of Operation </a:t>
            </a:r>
          </a:p>
          <a:p>
            <a:r>
              <a:rPr lang="en-US" sz="2900" dirty="0"/>
              <a:t>0500-2000 on Saturday, Aug 10</a:t>
            </a:r>
          </a:p>
          <a:p>
            <a:r>
              <a:rPr lang="en-US" sz="2900" dirty="0"/>
              <a:t>0600-2000 on Sunday, Aug 11</a:t>
            </a:r>
          </a:p>
          <a:p>
            <a:r>
              <a:rPr lang="en-US" sz="2900" dirty="0"/>
              <a:t>0700-2000 on Monday, Aug 12</a:t>
            </a:r>
          </a:p>
          <a:p>
            <a:r>
              <a:rPr lang="en-US" sz="2900" dirty="0"/>
              <a:t>0700-2000 on Tuesday, Aug 13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Support Process during Command Center Hours:</a:t>
            </a:r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Contact a SME from Schedule for Upgrade Go-Live</a:t>
            </a:r>
          </a:p>
          <a:p>
            <a:pPr lvl="1"/>
            <a:r>
              <a:rPr lang="en-US" dirty="0"/>
              <a:t>Call any SME from list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MHS Command Center - x7151 </a:t>
            </a:r>
          </a:p>
          <a:p>
            <a:pPr lvl="1"/>
            <a:r>
              <a:rPr lang="en-US" dirty="0"/>
              <a:t>You will be joining a conference call in progress</a:t>
            </a:r>
          </a:p>
          <a:p>
            <a:pPr lvl="1"/>
            <a:r>
              <a:rPr lang="en-US" dirty="0"/>
              <a:t>Identify yourself, department, and provide a brief description of the issue; a command center facilitator will log your issue.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Support Process after hours:</a:t>
            </a:r>
            <a:endParaRPr lang="en-US" dirty="0"/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Contact a SME from Schedule for Upgrade Go-Live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Contact Service Desk x4100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5E97BB-A0CF-4451-B547-9B77BF186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7F423-F321-42B3-8C9C-01ED9B2D98C8}" type="slidenum">
              <a:rPr lang="en-US" smtClean="0"/>
              <a:t>10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FD96C4-3150-425D-ABFE-FE897EC4C755}"/>
              </a:ext>
            </a:extLst>
          </p:cNvPr>
          <p:cNvSpPr/>
          <p:nvPr/>
        </p:nvSpPr>
        <p:spPr>
          <a:xfrm>
            <a:off x="6446982" y="1452419"/>
            <a:ext cx="5172363" cy="2066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u="sng" dirty="0"/>
          </a:p>
          <a:p>
            <a:pPr algn="ctr"/>
            <a:r>
              <a:rPr lang="en-US" sz="3200" b="1" dirty="0"/>
              <a:t>Physician Support </a:t>
            </a:r>
          </a:p>
          <a:p>
            <a:pPr algn="ctr"/>
            <a:r>
              <a:rPr lang="en-US" u="sng" dirty="0"/>
              <a:t>0600-1800 Saturday &amp; Sunday, 0600-1830 Mon-Wed</a:t>
            </a:r>
          </a:p>
          <a:p>
            <a:pPr algn="ctr"/>
            <a:r>
              <a:rPr lang="en-US" b="1" dirty="0"/>
              <a:t>Call KPHC Help Desk 808-432-3012</a:t>
            </a:r>
          </a:p>
          <a:p>
            <a:pPr algn="ctr"/>
            <a:r>
              <a:rPr lang="en-US" u="sng" dirty="0"/>
              <a:t>1801-0559 Saturday &amp; Sunday, 1831-0559 Mon-Wed</a:t>
            </a:r>
          </a:p>
          <a:p>
            <a:pPr algn="ctr"/>
            <a:r>
              <a:rPr lang="en-US" b="1" dirty="0"/>
              <a:t>1</a:t>
            </a:r>
            <a:r>
              <a:rPr lang="en-US" b="1" baseline="30000" dirty="0"/>
              <a:t>st</a:t>
            </a:r>
            <a:r>
              <a:rPr lang="en-US" b="1" dirty="0"/>
              <a:t> Call SME (see schedule)</a:t>
            </a:r>
          </a:p>
          <a:p>
            <a:pPr algn="ctr"/>
            <a:r>
              <a:rPr lang="en-US" b="1" dirty="0"/>
              <a:t>2</a:t>
            </a:r>
            <a:r>
              <a:rPr lang="en-US" b="1" baseline="30000" dirty="0"/>
              <a:t>nd</a:t>
            </a:r>
            <a:r>
              <a:rPr lang="en-US" b="1" dirty="0"/>
              <a:t> Contact Service Desk </a:t>
            </a:r>
            <a:r>
              <a:rPr lang="en-US" b="1"/>
              <a:t>x4100 or (</a:t>
            </a:r>
            <a:r>
              <a:rPr lang="en-US" b="1" dirty="0"/>
              <a:t>808)432-4100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42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1DAE4-4027-4D8C-9499-8B8E84463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Downtime Aug 10</a:t>
            </a:r>
            <a:r>
              <a:rPr lang="en-US" b="1" u="sng" baseline="30000" dirty="0"/>
              <a:t>th</a:t>
            </a:r>
            <a:r>
              <a:rPr lang="en-US" b="1" u="sng" dirty="0"/>
              <a:t>  0000-0600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E84EC-9445-49C8-9775-38593DB17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Downtime</a:t>
            </a:r>
          </a:p>
          <a:p>
            <a:r>
              <a:rPr lang="en-US" dirty="0"/>
              <a:t>See Clinical Informaticists sharepoint for Downtime Info folder</a:t>
            </a:r>
          </a:p>
          <a:p>
            <a:pPr lvl="1"/>
            <a:r>
              <a:rPr lang="en-US" dirty="0">
                <a:hlinkClick r:id="rId2"/>
              </a:rPr>
              <a:t>Downtime Instructions Folder</a:t>
            </a:r>
            <a:endParaRPr lang="en-US" dirty="0"/>
          </a:p>
          <a:p>
            <a:pPr lvl="1"/>
            <a:r>
              <a:rPr lang="en-US" dirty="0"/>
              <a:t>Refer to </a:t>
            </a:r>
            <a:r>
              <a:rPr lang="en-US" dirty="0">
                <a:hlinkClick r:id="rId3"/>
              </a:rPr>
              <a:t>checklist</a:t>
            </a:r>
            <a:r>
              <a:rPr lang="en-US" dirty="0"/>
              <a:t> for scheduled downtime guidelines</a:t>
            </a:r>
          </a:p>
          <a:p>
            <a:r>
              <a:rPr lang="en-US" dirty="0"/>
              <a:t>Downtime Data Recovery</a:t>
            </a:r>
          </a:p>
          <a:p>
            <a:pPr lvl="1"/>
            <a:r>
              <a:rPr lang="en-US" dirty="0"/>
              <a:t>Refer to </a:t>
            </a:r>
            <a:r>
              <a:rPr lang="en-US" dirty="0">
                <a:hlinkClick r:id="rId3"/>
              </a:rPr>
              <a:t>checklist</a:t>
            </a:r>
            <a:r>
              <a:rPr lang="en-US" dirty="0"/>
              <a:t> for backloading guidelines</a:t>
            </a:r>
          </a:p>
          <a:p>
            <a:pPr lvl="1"/>
            <a:r>
              <a:rPr lang="en-US" dirty="0"/>
              <a:t>Reference: </a:t>
            </a:r>
            <a:r>
              <a:rPr lang="en-US" dirty="0">
                <a:hlinkClick r:id="rId4"/>
              </a:rPr>
              <a:t>EMR Downtime Policies and Procedures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12D451-9AF6-4E37-B47D-B177BE88E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7F423-F321-42B3-8C9C-01ED9B2D98C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7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AA8E2-C0E6-45BF-8ABF-256A9D360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Upgrade Resources					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CFE4F1-FDC3-4697-9274-22CB4A52608E}"/>
              </a:ext>
            </a:extLst>
          </p:cNvPr>
          <p:cNvSpPr txBox="1"/>
          <p:nvPr/>
        </p:nvSpPr>
        <p:spPr>
          <a:xfrm>
            <a:off x="838200" y="1557280"/>
            <a:ext cx="69528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MyHelp Hawaii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https://myhelp.kp.org/?regionid=5&amp;a=0.9640422855594875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Search Upgrade and look for “2019” in the title</a:t>
            </a:r>
            <a:endParaRPr lang="en-US" b="1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7BCC75F-E79C-4A80-9477-444FAF225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7F423-F321-42B3-8C9C-01ED9B2D98C8}" type="slidenum">
              <a:rPr lang="en-US" smtClean="0"/>
              <a:t>3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39D2E93-4718-40BE-B4FA-B9A87FD05C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7549" y="2703080"/>
            <a:ext cx="8273214" cy="3653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757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4AFC7-BEFF-48BE-8AC3-62926A24D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Upgrade Resources - continued	</a:t>
            </a:r>
          </a:p>
        </p:txBody>
      </p:sp>
      <p:pic>
        <p:nvPicPr>
          <p:cNvPr id="1029" name="Picture 5" descr="SNAGHTML69ec8cd">
            <a:extLst>
              <a:ext uri="{FF2B5EF4-FFF2-40B4-BE49-F238E27FC236}">
                <a16:creationId xmlns:a16="http://schemas.microsoft.com/office/drawing/2014/main" id="{65739D76-E14A-4CF9-8F18-7DBC40C085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236" y="3265715"/>
            <a:ext cx="32289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D25AA75-2E4B-4EB9-B98F-0A2D3C913DE2}"/>
              </a:ext>
            </a:extLst>
          </p:cNvPr>
          <p:cNvSpPr txBox="1"/>
          <p:nvPr/>
        </p:nvSpPr>
        <p:spPr>
          <a:xfrm>
            <a:off x="838200" y="1506022"/>
            <a:ext cx="4620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Clinical Learning Home Dashboard in Epic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9C54B5E-B4A7-4EF6-AA38-2D0C8E29F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7F423-F321-42B3-8C9C-01ED9B2D98C8}" type="slidenum">
              <a:rPr lang="en-US" smtClean="0"/>
              <a:t>4</a:t>
            </a:fld>
            <a:endParaRPr lang="en-US"/>
          </a:p>
        </p:txBody>
      </p:sp>
      <p:pic>
        <p:nvPicPr>
          <p:cNvPr id="1028" name="Picture 4" descr="C:\Users\G729374\AppData\Local\Temp\SNAGHTML5bb6f91.PNG">
            <a:extLst>
              <a:ext uri="{FF2B5EF4-FFF2-40B4-BE49-F238E27FC236}">
                <a16:creationId xmlns:a16="http://schemas.microsoft.com/office/drawing/2014/main" id="{75AF82D2-61B9-4D0C-8141-1D905C72B4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425" y="1397372"/>
            <a:ext cx="6886575" cy="501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52316A7-3E33-4E0A-AE33-74B7012D0126}"/>
              </a:ext>
            </a:extLst>
          </p:cNvPr>
          <p:cNvSpPr/>
          <p:nvPr/>
        </p:nvSpPr>
        <p:spPr>
          <a:xfrm>
            <a:off x="7678615" y="2661138"/>
            <a:ext cx="4149970" cy="2209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154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1464D5-F9C7-4721-B480-E85ABF33E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7F423-F321-42B3-8C9C-01ED9B2D98C8}" type="slidenum">
              <a:rPr lang="en-US" smtClean="0"/>
              <a:t>5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ABB504E-67ED-4CBF-917F-B20E8D9CD3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0402"/>
            <a:ext cx="8032176" cy="4679085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345AA235-6CA6-41D6-A44D-3DA47C01095F}"/>
              </a:ext>
            </a:extLst>
          </p:cNvPr>
          <p:cNvGrpSpPr/>
          <p:nvPr/>
        </p:nvGrpSpPr>
        <p:grpSpPr>
          <a:xfrm>
            <a:off x="5154630" y="4167907"/>
            <a:ext cx="6911939" cy="2690093"/>
            <a:chOff x="5154630" y="4167907"/>
            <a:chExt cx="6911939" cy="2690093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2A32F0FD-9D2D-462A-B1D9-6C0C0CC2983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154630" y="4167907"/>
              <a:ext cx="6911939" cy="2690093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46D8FC08-86E5-47AA-A838-FF0DE998692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39258" y="5079999"/>
              <a:ext cx="778288" cy="75297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13309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AD883-1F50-41F3-9CA3-0E72D39D6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70434"/>
            <a:ext cx="10515600" cy="932363"/>
          </a:xfrm>
        </p:spPr>
        <p:txBody>
          <a:bodyPr>
            <a:normAutofit fontScale="90000"/>
          </a:bodyPr>
          <a:lstStyle/>
          <a:p>
            <a:r>
              <a:rPr lang="en-US" dirty="0"/>
              <a:t>Sandbox Access – continued on next slide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19854B5-BCF8-4390-94C0-FCE38101D4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9871538"/>
              </p:ext>
            </p:extLst>
          </p:nvPr>
        </p:nvGraphicFramePr>
        <p:xfrm>
          <a:off x="1112183" y="1876683"/>
          <a:ext cx="9020862" cy="46622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6147">
                  <a:extLst>
                    <a:ext uri="{9D8B030D-6E8A-4147-A177-3AD203B41FA5}">
                      <a16:colId xmlns:a16="http://schemas.microsoft.com/office/drawing/2014/main" val="959033045"/>
                    </a:ext>
                  </a:extLst>
                </a:gridCol>
                <a:gridCol w="2573758">
                  <a:extLst>
                    <a:ext uri="{9D8B030D-6E8A-4147-A177-3AD203B41FA5}">
                      <a16:colId xmlns:a16="http://schemas.microsoft.com/office/drawing/2014/main" val="2737456231"/>
                    </a:ext>
                  </a:extLst>
                </a:gridCol>
                <a:gridCol w="1987826">
                  <a:extLst>
                    <a:ext uri="{9D8B030D-6E8A-4147-A177-3AD203B41FA5}">
                      <a16:colId xmlns:a16="http://schemas.microsoft.com/office/drawing/2014/main" val="2674627115"/>
                    </a:ext>
                  </a:extLst>
                </a:gridCol>
                <a:gridCol w="2663131">
                  <a:extLst>
                    <a:ext uri="{9D8B030D-6E8A-4147-A177-3AD203B41FA5}">
                      <a16:colId xmlns:a16="http://schemas.microsoft.com/office/drawing/2014/main" val="2402052763"/>
                    </a:ext>
                  </a:extLst>
                </a:gridCol>
              </a:tblGrid>
              <a:tr h="358633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100">
                          <a:effectLst/>
                        </a:rPr>
                        <a:t>Role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100" dirty="0">
                          <a:effectLst/>
                        </a:rPr>
                        <a:t>User ID (use any number between 1-10)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943600" algn="r"/>
                        </a:tabLst>
                        <a:defRPr/>
                      </a:pPr>
                      <a:r>
                        <a:rPr lang="en-US" sz="1100" dirty="0">
                          <a:effectLst/>
                        </a:rPr>
                        <a:t>Role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943600" algn="r"/>
                        </a:tabLst>
                        <a:defRPr/>
                      </a:pPr>
                      <a:r>
                        <a:rPr lang="en-US" sz="1100" dirty="0">
                          <a:effectLst/>
                        </a:rPr>
                        <a:t>User ID (use any number between 1-10)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4742956"/>
                  </a:ext>
                </a:extLst>
              </a:tr>
              <a:tr h="358633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100" dirty="0">
                          <a:effectLst/>
                        </a:rPr>
                        <a:t>ED Clerk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100">
                          <a:effectLst/>
                        </a:rPr>
                        <a:t>medclerk1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 Ward Clerk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100" dirty="0">
                          <a:effectLst/>
                        </a:rPr>
                        <a:t> mhswc1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755256"/>
                  </a:ext>
                </a:extLst>
              </a:tr>
              <a:tr h="358633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100">
                          <a:effectLst/>
                        </a:rPr>
                        <a:t>ED Scribe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100">
                          <a:effectLst/>
                        </a:rPr>
                        <a:t>medscribe1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 ED MD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err="1">
                          <a:effectLst/>
                        </a:rPr>
                        <a:t>mhsed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4117578"/>
                  </a:ext>
                </a:extLst>
              </a:tr>
              <a:tr h="358633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100">
                          <a:effectLst/>
                        </a:rPr>
                        <a:t>ED Tech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100" dirty="0">
                          <a:effectLst/>
                        </a:rPr>
                        <a:t>medtech1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 Hospitalist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100" dirty="0">
                          <a:effectLst/>
                        </a:rPr>
                        <a:t> mz998101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1714385"/>
                  </a:ext>
                </a:extLst>
              </a:tr>
              <a:tr h="358633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100">
                          <a:effectLst/>
                        </a:rPr>
                        <a:t>Hospital Aide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100">
                          <a:effectLst/>
                        </a:rPr>
                        <a:t>mhsha1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 Surgeon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100" dirty="0">
                          <a:effectLst/>
                        </a:rPr>
                        <a:t> msurge1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0615567"/>
                  </a:ext>
                </a:extLst>
              </a:tr>
              <a:tr h="358633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100">
                          <a:effectLst/>
                        </a:rPr>
                        <a:t>RN – Inpatient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100" dirty="0">
                          <a:effectLst/>
                        </a:rPr>
                        <a:t>mhsiprn1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943600" algn="r"/>
                        </a:tabLst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 Oncologist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M540401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0591134"/>
                  </a:ext>
                </a:extLst>
              </a:tr>
              <a:tr h="358633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100">
                          <a:effectLst/>
                        </a:rPr>
                        <a:t>RN – Emergency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100">
                          <a:effectLst/>
                        </a:rPr>
                        <a:t>mhsedrn1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 OB MD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100" dirty="0">
                          <a:effectLst/>
                        </a:rPr>
                        <a:t> mhsobmd1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9711991"/>
                  </a:ext>
                </a:extLst>
              </a:tr>
              <a:tr h="358633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100">
                          <a:effectLst/>
                        </a:rPr>
                        <a:t>RN – L&amp;D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100">
                          <a:effectLst/>
                        </a:rPr>
                        <a:t>mldorrn1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 Pharmacy Tech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100" dirty="0">
                          <a:effectLst/>
                        </a:rPr>
                        <a:t> m440301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1684260"/>
                  </a:ext>
                </a:extLst>
              </a:tr>
              <a:tr h="358633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100">
                          <a:effectLst/>
                        </a:rPr>
                        <a:t>RN – OR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100">
                          <a:effectLst/>
                        </a:rPr>
                        <a:t>morrn1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 Role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User ID (use any number between 1-5)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435980"/>
                  </a:ext>
                </a:extLst>
              </a:tr>
              <a:tr h="358633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100">
                          <a:effectLst/>
                        </a:rPr>
                        <a:t>RN – HBV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100">
                          <a:effectLst/>
                        </a:rPr>
                        <a:t>mhbvrn1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 OT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100" dirty="0">
                          <a:effectLst/>
                        </a:rPr>
                        <a:t> mhsot1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7550234"/>
                  </a:ext>
                </a:extLst>
              </a:tr>
              <a:tr h="358633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100">
                          <a:effectLst/>
                        </a:rPr>
                        <a:t>Ward Clerk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100">
                          <a:effectLst/>
                        </a:rPr>
                        <a:t>mhswc1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 ST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100" dirty="0">
                          <a:effectLst/>
                        </a:rPr>
                        <a:t> mhsst1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6364082"/>
                  </a:ext>
                </a:extLst>
              </a:tr>
              <a:tr h="358633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RN 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ACS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macs1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</a:t>
                      </a: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Mhspt1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9470352"/>
                  </a:ext>
                </a:extLst>
              </a:tr>
              <a:tr h="358633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RN – Oncology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m540501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RT</a:t>
                      </a: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mhsrt1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7342167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EE92C13-9DE5-4ED1-9B16-9987BE93C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7F423-F321-42B3-8C9C-01ED9B2D98C8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DB24E6-90A5-4819-9C3D-B27A2C401F0C}"/>
              </a:ext>
            </a:extLst>
          </p:cNvPr>
          <p:cNvSpPr txBox="1"/>
          <p:nvPr/>
        </p:nvSpPr>
        <p:spPr>
          <a:xfrm>
            <a:off x="838199" y="1356108"/>
            <a:ext cx="8014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At the log in screen use one of the user IDs below with the password </a:t>
            </a:r>
            <a:r>
              <a:rPr lang="en-US" b="1" dirty="0"/>
              <a:t>train123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234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37657-5F63-4DFA-9475-815F377C0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Sandbox Access - continued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F80ED0F-6AAA-4EFB-A329-56D150798A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0986989"/>
              </p:ext>
            </p:extLst>
          </p:nvPr>
        </p:nvGraphicFramePr>
        <p:xfrm>
          <a:off x="1035696" y="2874723"/>
          <a:ext cx="5940425" cy="2883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40425">
                  <a:extLst>
                    <a:ext uri="{9D8B030D-6E8A-4147-A177-3AD203B41FA5}">
                      <a16:colId xmlns:a16="http://schemas.microsoft.com/office/drawing/2014/main" val="4055950431"/>
                    </a:ext>
                  </a:extLst>
                </a:gridCol>
              </a:tblGrid>
              <a:tr h="1644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100" dirty="0">
                          <a:effectLst/>
                        </a:rPr>
                        <a:t>Appointments/Registration, Admitting, Business Services 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700724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9C392A-28B3-4F59-B1C4-9878FD4E0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7F423-F321-42B3-8C9C-01ED9B2D98C8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2B41208-627C-48DE-AD0D-F572F4917D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82273"/>
              </p:ext>
            </p:extLst>
          </p:nvPr>
        </p:nvGraphicFramePr>
        <p:xfrm>
          <a:off x="1035697" y="3163077"/>
          <a:ext cx="5940425" cy="22003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7178">
                  <a:extLst>
                    <a:ext uri="{9D8B030D-6E8A-4147-A177-3AD203B41FA5}">
                      <a16:colId xmlns:a16="http://schemas.microsoft.com/office/drawing/2014/main" val="2905631005"/>
                    </a:ext>
                  </a:extLst>
                </a:gridCol>
                <a:gridCol w="3783247">
                  <a:extLst>
                    <a:ext uri="{9D8B030D-6E8A-4147-A177-3AD203B41FA5}">
                      <a16:colId xmlns:a16="http://schemas.microsoft.com/office/drawing/2014/main" val="438346879"/>
                    </a:ext>
                  </a:extLst>
                </a:gridCol>
              </a:tblGrid>
              <a:tr h="381009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100">
                          <a:effectLst/>
                        </a:rPr>
                        <a:t>Role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04620" algn="r"/>
                        </a:tabLst>
                        <a:defRPr/>
                      </a:pPr>
                      <a:r>
                        <a:rPr lang="en-US" sz="1100" dirty="0">
                          <a:effectLst/>
                        </a:rPr>
                        <a:t>User ID (use any number between 1-10)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4413006"/>
                  </a:ext>
                </a:extLst>
              </a:tr>
              <a:tr h="381009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100">
                          <a:effectLst/>
                        </a:rPr>
                        <a:t>Admitting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100">
                          <a:effectLst/>
                        </a:rPr>
                        <a:t>mhsadm1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8331877"/>
                  </a:ext>
                </a:extLst>
              </a:tr>
              <a:tr h="381009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100">
                          <a:effectLst/>
                        </a:rPr>
                        <a:t>DI Front Desk Reg.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100">
                          <a:effectLst/>
                        </a:rPr>
                        <a:t>mhsdireg1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3956186"/>
                  </a:ext>
                </a:extLst>
              </a:tr>
              <a:tr h="381009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100">
                          <a:effectLst/>
                        </a:rPr>
                        <a:t>Financial Counselor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100">
                          <a:effectLst/>
                        </a:rPr>
                        <a:t>mhsfc1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1359743"/>
                  </a:ext>
                </a:extLst>
              </a:tr>
              <a:tr h="381009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100">
                          <a:effectLst/>
                        </a:rPr>
                        <a:t>Lead Clerk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100">
                          <a:effectLst/>
                        </a:rPr>
                        <a:t>mhslead1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9909174"/>
                  </a:ext>
                </a:extLst>
              </a:tr>
              <a:tr h="2953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100" dirty="0">
                          <a:effectLst/>
                        </a:rPr>
                        <a:t>Appt. Reg. Clerk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100" dirty="0">
                          <a:effectLst/>
                        </a:rPr>
                        <a:t>mhsreg1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8335922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5ECCB151-BD60-43E2-ACE0-01501D8F675B}"/>
              </a:ext>
            </a:extLst>
          </p:cNvPr>
          <p:cNvSpPr/>
          <p:nvPr/>
        </p:nvSpPr>
        <p:spPr>
          <a:xfrm>
            <a:off x="838200" y="1862016"/>
            <a:ext cx="83431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At the log in screen use one of the user IDs below with the password </a:t>
            </a:r>
            <a:r>
              <a:rPr lang="en-US" b="1" dirty="0"/>
              <a:t>train123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718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42C0B-99BC-496E-B0EA-B5AE310F4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430" y="18473"/>
            <a:ext cx="10688782" cy="1325563"/>
          </a:xfrm>
        </p:spPr>
        <p:txBody>
          <a:bodyPr/>
          <a:lstStyle/>
          <a:p>
            <a:r>
              <a:rPr lang="en-US" dirty="0"/>
              <a:t>SME Schedule for Upgrade Go-Live (Sat &amp; Sun)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C5D6A8C-A7B8-4D02-B0ED-7F09E5789C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1636074"/>
              </p:ext>
            </p:extLst>
          </p:nvPr>
        </p:nvGraphicFramePr>
        <p:xfrm>
          <a:off x="838200" y="1133632"/>
          <a:ext cx="9469020" cy="5222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3405">
                  <a:extLst>
                    <a:ext uri="{9D8B030D-6E8A-4147-A177-3AD203B41FA5}">
                      <a16:colId xmlns:a16="http://schemas.microsoft.com/office/drawing/2014/main" val="956629278"/>
                    </a:ext>
                  </a:extLst>
                </a:gridCol>
                <a:gridCol w="1416699">
                  <a:extLst>
                    <a:ext uri="{9D8B030D-6E8A-4147-A177-3AD203B41FA5}">
                      <a16:colId xmlns:a16="http://schemas.microsoft.com/office/drawing/2014/main" val="2075855373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200904275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3065794096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1514461058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4165581108"/>
                    </a:ext>
                  </a:extLst>
                </a:gridCol>
              </a:tblGrid>
              <a:tr h="172913">
                <a:tc>
                  <a:txBody>
                    <a:bodyPr/>
                    <a:lstStyle/>
                    <a:p>
                      <a:r>
                        <a:rPr lang="en-US" dirty="0"/>
                        <a:t>SME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Contact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Day Shift</a:t>
                      </a:r>
                    </a:p>
                    <a:p>
                      <a:r>
                        <a:rPr lang="en-US" dirty="0"/>
                        <a:t>Saturday</a:t>
                      </a:r>
                    </a:p>
                    <a:p>
                      <a:r>
                        <a:rPr lang="en-US" dirty="0"/>
                        <a:t>Aug 10th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Night Shift</a:t>
                      </a:r>
                    </a:p>
                    <a:p>
                      <a:r>
                        <a:rPr lang="en-US" dirty="0"/>
                        <a:t>Saturday</a:t>
                      </a:r>
                    </a:p>
                    <a:p>
                      <a:r>
                        <a:rPr lang="en-US" dirty="0"/>
                        <a:t>Aug 10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-11th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Day Shift</a:t>
                      </a:r>
                    </a:p>
                    <a:p>
                      <a:r>
                        <a:rPr lang="en-US" dirty="0"/>
                        <a:t>Sunday</a:t>
                      </a:r>
                    </a:p>
                    <a:p>
                      <a:r>
                        <a:rPr lang="en-US" dirty="0"/>
                        <a:t>Aug 11th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Night Shift</a:t>
                      </a:r>
                    </a:p>
                    <a:p>
                      <a:r>
                        <a:rPr lang="en-US" dirty="0"/>
                        <a:t>Sunday</a:t>
                      </a:r>
                    </a:p>
                    <a:p>
                      <a:r>
                        <a:rPr lang="en-US" dirty="0"/>
                        <a:t>Aug 11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-12th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698277"/>
                  </a:ext>
                </a:extLst>
              </a:tr>
              <a:tr h="314818">
                <a:tc>
                  <a:txBody>
                    <a:bodyPr/>
                    <a:lstStyle/>
                    <a:p>
                      <a:r>
                        <a:rPr lang="en-US" sz="1400" dirty="0"/>
                        <a:t>Novy Haban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x4700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0600-1200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6530696"/>
                  </a:ext>
                </a:extLst>
              </a:tr>
              <a:tr h="307910">
                <a:tc>
                  <a:txBody>
                    <a:bodyPr/>
                    <a:lstStyle/>
                    <a:p>
                      <a:r>
                        <a:rPr lang="en-US" sz="1400" dirty="0"/>
                        <a:t>Kasumi Johnson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x4702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0600-1830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8517117"/>
                  </a:ext>
                </a:extLst>
              </a:tr>
              <a:tr h="307910">
                <a:tc>
                  <a:txBody>
                    <a:bodyPr/>
                    <a:lstStyle/>
                    <a:p>
                      <a:r>
                        <a:rPr lang="en-US" sz="1400" dirty="0"/>
                        <a:t>Pauline Pease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x4703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0700-1930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8087749"/>
                  </a:ext>
                </a:extLst>
              </a:tr>
              <a:tr h="307910">
                <a:tc>
                  <a:txBody>
                    <a:bodyPr/>
                    <a:lstStyle/>
                    <a:p>
                      <a:r>
                        <a:rPr lang="en-US" sz="1400" dirty="0" err="1"/>
                        <a:t>Rozz</a:t>
                      </a:r>
                      <a:r>
                        <a:rPr lang="en-US" sz="1400" dirty="0"/>
                        <a:t> DeCastro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x4704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0600-1000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478583"/>
                  </a:ext>
                </a:extLst>
              </a:tr>
              <a:tr h="307910">
                <a:tc>
                  <a:txBody>
                    <a:bodyPr/>
                    <a:lstStyle/>
                    <a:p>
                      <a:r>
                        <a:rPr lang="en-US" sz="1400" dirty="0"/>
                        <a:t>Amy Wallace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x4705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0600-1000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8141398"/>
                  </a:ext>
                </a:extLst>
              </a:tr>
              <a:tr h="307910">
                <a:tc>
                  <a:txBody>
                    <a:bodyPr/>
                    <a:lstStyle/>
                    <a:p>
                      <a:r>
                        <a:rPr lang="en-US" sz="1400" dirty="0"/>
                        <a:t>Karen Buduan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x4706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0700-1930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0700-1930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8506178"/>
                  </a:ext>
                </a:extLst>
              </a:tr>
              <a:tr h="307910">
                <a:tc>
                  <a:txBody>
                    <a:bodyPr/>
                    <a:lstStyle/>
                    <a:p>
                      <a:r>
                        <a:rPr lang="en-US" sz="1400" dirty="0"/>
                        <a:t>Divina Yoro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x4709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1100-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290728"/>
                  </a:ext>
                </a:extLst>
              </a:tr>
              <a:tr h="307910">
                <a:tc>
                  <a:txBody>
                    <a:bodyPr/>
                    <a:lstStyle/>
                    <a:p>
                      <a:r>
                        <a:rPr lang="en-US" sz="1400" dirty="0"/>
                        <a:t>Chrissy Huntley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x4710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0700-1930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6685317"/>
                  </a:ext>
                </a:extLst>
              </a:tr>
              <a:tr h="307910">
                <a:tc>
                  <a:txBody>
                    <a:bodyPr/>
                    <a:lstStyle/>
                    <a:p>
                      <a:r>
                        <a:rPr lang="en-US" sz="1400" dirty="0"/>
                        <a:t>May Lacio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x4712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1000-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4601069"/>
                  </a:ext>
                </a:extLst>
              </a:tr>
              <a:tr h="307910">
                <a:tc>
                  <a:txBody>
                    <a:bodyPr/>
                    <a:lstStyle/>
                    <a:p>
                      <a:r>
                        <a:rPr lang="en-US" sz="1400" dirty="0"/>
                        <a:t>Laura Masslon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x4700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1900-0730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7401183"/>
                  </a:ext>
                </a:extLst>
              </a:tr>
              <a:tr h="307910">
                <a:tc>
                  <a:txBody>
                    <a:bodyPr/>
                    <a:lstStyle/>
                    <a:p>
                      <a:r>
                        <a:rPr lang="en-US" sz="1400" dirty="0"/>
                        <a:t>Shawna Dunlap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x4702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1900-0730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9306415"/>
                  </a:ext>
                </a:extLst>
              </a:tr>
              <a:tr h="290142">
                <a:tc>
                  <a:txBody>
                    <a:bodyPr/>
                    <a:lstStyle/>
                    <a:p>
                      <a:r>
                        <a:rPr lang="en-US" sz="1400" dirty="0"/>
                        <a:t>Khendy Bacay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x4703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1900-0730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1900-0730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0808794"/>
                  </a:ext>
                </a:extLst>
              </a:tr>
              <a:tr h="290142">
                <a:tc>
                  <a:txBody>
                    <a:bodyPr/>
                    <a:lstStyle/>
                    <a:p>
                      <a:r>
                        <a:rPr lang="en-US" sz="1400" dirty="0"/>
                        <a:t>Richard Barcus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x4704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1900-0730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4963994"/>
                  </a:ext>
                </a:extLst>
              </a:tr>
              <a:tr h="290142">
                <a:tc>
                  <a:txBody>
                    <a:bodyPr/>
                    <a:lstStyle/>
                    <a:p>
                      <a:r>
                        <a:rPr lang="en-US" sz="1400" dirty="0"/>
                        <a:t>Alexa Ballesteros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x4705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1900-0730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1900-0730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95769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F93C144-09E1-4E18-8B4A-A7C56707E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7F423-F321-42B3-8C9C-01ED9B2D98C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92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42C0B-99BC-496E-B0EA-B5AE310F4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699" y="-30260"/>
            <a:ext cx="11150601" cy="1325563"/>
          </a:xfrm>
        </p:spPr>
        <p:txBody>
          <a:bodyPr/>
          <a:lstStyle/>
          <a:p>
            <a:r>
              <a:rPr lang="en-US" dirty="0"/>
              <a:t>SME Schedule for Upgrade Go-Live (Mon &amp; Tues)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C5D6A8C-A7B8-4D02-B0ED-7F09E5789C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5795344"/>
              </p:ext>
            </p:extLst>
          </p:nvPr>
        </p:nvGraphicFramePr>
        <p:xfrm>
          <a:off x="867370" y="1295303"/>
          <a:ext cx="9469020" cy="3695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3405">
                  <a:extLst>
                    <a:ext uri="{9D8B030D-6E8A-4147-A177-3AD203B41FA5}">
                      <a16:colId xmlns:a16="http://schemas.microsoft.com/office/drawing/2014/main" val="956629278"/>
                    </a:ext>
                  </a:extLst>
                </a:gridCol>
                <a:gridCol w="1416699">
                  <a:extLst>
                    <a:ext uri="{9D8B030D-6E8A-4147-A177-3AD203B41FA5}">
                      <a16:colId xmlns:a16="http://schemas.microsoft.com/office/drawing/2014/main" val="2075855373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200904275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3065794096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1514461058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4165581108"/>
                    </a:ext>
                  </a:extLst>
                </a:gridCol>
              </a:tblGrid>
              <a:tr h="507749">
                <a:tc>
                  <a:txBody>
                    <a:bodyPr/>
                    <a:lstStyle/>
                    <a:p>
                      <a:r>
                        <a:rPr lang="en-US" dirty="0"/>
                        <a:t>SME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Contact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Day Shift</a:t>
                      </a:r>
                    </a:p>
                    <a:p>
                      <a:r>
                        <a:rPr lang="en-US" dirty="0"/>
                        <a:t>Monday</a:t>
                      </a:r>
                    </a:p>
                    <a:p>
                      <a:r>
                        <a:rPr lang="en-US" dirty="0"/>
                        <a:t>Aug 12th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Night Shift</a:t>
                      </a:r>
                    </a:p>
                    <a:p>
                      <a:r>
                        <a:rPr lang="en-US" dirty="0"/>
                        <a:t>Monday</a:t>
                      </a:r>
                    </a:p>
                    <a:p>
                      <a:r>
                        <a:rPr lang="en-US" dirty="0"/>
                        <a:t>Aug 12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-13th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Day Shift</a:t>
                      </a:r>
                    </a:p>
                    <a:p>
                      <a:r>
                        <a:rPr lang="en-US" dirty="0"/>
                        <a:t>Tuesday</a:t>
                      </a:r>
                    </a:p>
                    <a:p>
                      <a:r>
                        <a:rPr lang="en-US" dirty="0"/>
                        <a:t>Aug 13th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Night Shift</a:t>
                      </a:r>
                    </a:p>
                    <a:p>
                      <a:r>
                        <a:rPr lang="en-US" dirty="0"/>
                        <a:t>Tuesday</a:t>
                      </a:r>
                    </a:p>
                    <a:p>
                      <a:r>
                        <a:rPr lang="en-US" dirty="0"/>
                        <a:t>Aug 13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-14th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698277"/>
                  </a:ext>
                </a:extLst>
              </a:tr>
              <a:tr h="314818">
                <a:tc>
                  <a:txBody>
                    <a:bodyPr/>
                    <a:lstStyle/>
                    <a:p>
                      <a:r>
                        <a:rPr lang="en-US" sz="1400" dirty="0"/>
                        <a:t>Nikki Baysa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x4700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1000-1400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6530696"/>
                  </a:ext>
                </a:extLst>
              </a:tr>
              <a:tr h="329682">
                <a:tc>
                  <a:txBody>
                    <a:bodyPr/>
                    <a:lstStyle/>
                    <a:p>
                      <a:r>
                        <a:rPr lang="en-US" sz="1400" dirty="0"/>
                        <a:t>Amy Wallace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x4705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0700-1930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381994"/>
                  </a:ext>
                </a:extLst>
              </a:tr>
              <a:tr h="307910">
                <a:tc>
                  <a:txBody>
                    <a:bodyPr/>
                    <a:lstStyle/>
                    <a:p>
                      <a:r>
                        <a:rPr lang="en-US" sz="1400" dirty="0"/>
                        <a:t>Chrissy Huntley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x4710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0700-1930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9306415"/>
                  </a:ext>
                </a:extLst>
              </a:tr>
              <a:tr h="282168">
                <a:tc>
                  <a:txBody>
                    <a:bodyPr/>
                    <a:lstStyle/>
                    <a:p>
                      <a:r>
                        <a:rPr lang="en-US" sz="1400" dirty="0"/>
                        <a:t>May Lacio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x4712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1000-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0808794"/>
                  </a:ext>
                </a:extLst>
              </a:tr>
              <a:tr h="290142">
                <a:tc>
                  <a:txBody>
                    <a:bodyPr/>
                    <a:lstStyle/>
                    <a:p>
                      <a:r>
                        <a:rPr lang="en-US" sz="1400" dirty="0"/>
                        <a:t>Amanda Chrisman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x4703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0730-1200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4963994"/>
                  </a:ext>
                </a:extLst>
              </a:tr>
              <a:tr h="290142">
                <a:tc>
                  <a:txBody>
                    <a:bodyPr/>
                    <a:lstStyle/>
                    <a:p>
                      <a:r>
                        <a:rPr lang="en-US" sz="1400" dirty="0"/>
                        <a:t>Guy Haywood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x4704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0700-1930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705305"/>
                  </a:ext>
                </a:extLst>
              </a:tr>
              <a:tr h="290142">
                <a:tc>
                  <a:txBody>
                    <a:bodyPr/>
                    <a:lstStyle/>
                    <a:p>
                      <a:r>
                        <a:rPr lang="en-US" sz="1400" dirty="0"/>
                        <a:t>Michael Kokubun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x4700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0700-1930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0700-1930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937448"/>
                  </a:ext>
                </a:extLst>
              </a:tr>
              <a:tr h="290142">
                <a:tc>
                  <a:txBody>
                    <a:bodyPr/>
                    <a:lstStyle/>
                    <a:p>
                      <a:r>
                        <a:rPr lang="en-US" sz="1400" dirty="0"/>
                        <a:t>Shawna Dunlap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x4702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0700-1930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95769"/>
                  </a:ext>
                </a:extLst>
              </a:tr>
              <a:tr h="290142">
                <a:tc>
                  <a:txBody>
                    <a:bodyPr/>
                    <a:lstStyle/>
                    <a:p>
                      <a:r>
                        <a:rPr lang="en-US" sz="1400" dirty="0"/>
                        <a:t>Lana Hai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x4711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1630-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6256584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F93C144-09E1-4E18-8B4A-A7C56707E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7F423-F321-42B3-8C9C-01ED9B2D98C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132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1776</TotalTime>
  <Words>565</Words>
  <Application>Microsoft Office PowerPoint</Application>
  <PresentationFormat>Widescreen</PresentationFormat>
  <Paragraphs>225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MHS Epic 2019 Upgrade</vt:lpstr>
      <vt:lpstr>Downtime Aug 10th  0000-0600 </vt:lpstr>
      <vt:lpstr>Upgrade Resources      </vt:lpstr>
      <vt:lpstr>Upgrade Resources - continued </vt:lpstr>
      <vt:lpstr>PowerPoint Presentation</vt:lpstr>
      <vt:lpstr>Sandbox Access – continued on next slide </vt:lpstr>
      <vt:lpstr>Sandbox Access - continued</vt:lpstr>
      <vt:lpstr>SME Schedule for Upgrade Go-Live (Sat &amp; Sun)</vt:lpstr>
      <vt:lpstr>SME Schedule for Upgrade Go-Live (Mon &amp; Tues)</vt:lpstr>
      <vt:lpstr>MHS Command Center (Maui)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MHS Epic 2017 Upgrade</dc:title>
  <dc:creator>Mariah Mossman</dc:creator>
  <cp:lastModifiedBy>Juliette Bello</cp:lastModifiedBy>
  <cp:revision>67</cp:revision>
  <cp:lastPrinted>2019-07-29T17:52:03Z</cp:lastPrinted>
  <dcterms:created xsi:type="dcterms:W3CDTF">2018-04-30T22:45:09Z</dcterms:created>
  <dcterms:modified xsi:type="dcterms:W3CDTF">2019-08-01T03:16:24Z</dcterms:modified>
</cp:coreProperties>
</file>